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3.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1.xml" ContentType="application/vnd.openxmlformats-officedocument.presentationml.tags+xml"/>
  <Override PartName="/ppt/tags/tag22.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4.xml" ContentType="application/vnd.openxmlformats-officedocument.presentationml.tags+xml"/>
  <Override PartName="/ppt/tags/tag2.xml" ContentType="application/vnd.openxmlformats-officedocument.presentationml.tags+xml"/>
  <Override PartName="/ppt/tags/tag15.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2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785" r:id="rId3"/>
    <p:sldId id="261" r:id="rId4"/>
    <p:sldId id="789" r:id="rId5"/>
    <p:sldId id="855" r:id="rId6"/>
    <p:sldId id="361" r:id="rId7"/>
    <p:sldId id="363" r:id="rId8"/>
    <p:sldId id="308" r:id="rId9"/>
    <p:sldId id="309" r:id="rId10"/>
    <p:sldId id="307" r:id="rId11"/>
    <p:sldId id="856" r:id="rId12"/>
    <p:sldId id="358" r:id="rId13"/>
    <p:sldId id="312" r:id="rId14"/>
    <p:sldId id="313" r:id="rId15"/>
    <p:sldId id="350" r:id="rId16"/>
    <p:sldId id="315" r:id="rId17"/>
    <p:sldId id="319" r:id="rId18"/>
    <p:sldId id="320" r:id="rId19"/>
    <p:sldId id="321" r:id="rId20"/>
    <p:sldId id="322" r:id="rId21"/>
    <p:sldId id="323" r:id="rId22"/>
    <p:sldId id="324" r:id="rId23"/>
    <p:sldId id="325" r:id="rId24"/>
    <p:sldId id="362" r:id="rId25"/>
    <p:sldId id="328" r:id="rId26"/>
    <p:sldId id="355" r:id="rId27"/>
    <p:sldId id="857" r:id="rId28"/>
    <p:sldId id="858" r:id="rId29"/>
    <p:sldId id="859" r:id="rId30"/>
    <p:sldId id="860" r:id="rId31"/>
    <p:sldId id="854" r:id="rId32"/>
    <p:sldId id="861" r:id="rId33"/>
    <p:sldId id="862" r:id="rId34"/>
    <p:sldId id="868" r:id="rId35"/>
    <p:sldId id="812"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024"/>
    <a:srgbClr val="0467B8"/>
    <a:srgbClr val="06498D"/>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1/03/2024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496888" rtl="0" eaLnBrk="1" fontAlgn="base" latinLnBrk="0" hangingPunct="1">
              <a:lnSpc>
                <a:spcPct val="100000"/>
              </a:lnSpc>
              <a:spcBef>
                <a:spcPct val="0"/>
              </a:spcBef>
              <a:spcAft>
                <a:spcPct val="0"/>
              </a:spcAft>
              <a:buClrTx/>
              <a:buSzTx/>
              <a:buFontTx/>
              <a:buNone/>
              <a:tabLst/>
              <a:defRPr/>
            </a:pPr>
            <a:fld id="{F34C0A16-8AA2-4959-ABF1-FB2799D63AC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28" charset="-128"/>
                <a:cs typeface="+mn-cs"/>
              </a:rPr>
              <a:pPr marL="0" marR="0" lvl="0" indent="0" algn="r" defTabSz="4968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28" charset="-128"/>
              <a:cs typeface="+mn-cs"/>
            </a:endParaRPr>
          </a:p>
        </p:txBody>
      </p:sp>
      <p:sp>
        <p:nvSpPr>
          <p:cNvPr id="63491" name="Rectangle 2"/>
          <p:cNvSpPr>
            <a:spLocks noGrp="1" noRot="1" noChangeAspect="1" noChangeArrowheads="1" noTextEdit="1"/>
          </p:cNvSpPr>
          <p:nvPr>
            <p:ph type="sldImg"/>
          </p:nvPr>
        </p:nvSpPr>
        <p:spPr>
          <a:xfrm>
            <a:off x="139700" y="768350"/>
            <a:ext cx="6819900" cy="3836988"/>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496888" rtl="0" eaLnBrk="1" fontAlgn="base" latinLnBrk="0" hangingPunct="1">
              <a:lnSpc>
                <a:spcPct val="100000"/>
              </a:lnSpc>
              <a:spcBef>
                <a:spcPct val="0"/>
              </a:spcBef>
              <a:spcAft>
                <a:spcPct val="0"/>
              </a:spcAft>
              <a:buClrTx/>
              <a:buSzTx/>
              <a:buFontTx/>
              <a:buNone/>
              <a:tabLst/>
              <a:defRPr/>
            </a:pPr>
            <a:fld id="{AEDD0D01-5C4E-42A2-8A51-538E70CA6F88}"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28" charset="-128"/>
                <a:cs typeface="+mn-cs"/>
              </a:rPr>
              <a:pPr marL="0" marR="0" lvl="0" indent="0" algn="r" defTabSz="496888"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28" charset="-128"/>
              <a:cs typeface="+mn-cs"/>
            </a:endParaRPr>
          </a:p>
        </p:txBody>
      </p:sp>
      <p:sp>
        <p:nvSpPr>
          <p:cNvPr id="47107" name="Rectangle 2"/>
          <p:cNvSpPr>
            <a:spLocks noGrp="1" noRot="1" noChangeAspect="1" noChangeArrowheads="1" noTextEdit="1"/>
          </p:cNvSpPr>
          <p:nvPr>
            <p:ph type="sldImg"/>
          </p:nvPr>
        </p:nvSpPr>
        <p:spPr>
          <a:xfrm>
            <a:off x="139700" y="768350"/>
            <a:ext cx="6819900" cy="3836988"/>
          </a:xfrm>
          <a:ln/>
        </p:spPr>
      </p:sp>
      <p:sp>
        <p:nvSpPr>
          <p:cNvPr id="47108" name="Rectangle 3"/>
          <p:cNvSpPr>
            <a:spLocks noGrp="1" noChangeArrowheads="1"/>
          </p:cNvSpPr>
          <p:nvPr>
            <p:ph type="body" idx="1"/>
          </p:nvPr>
        </p:nvSpPr>
        <p:spPr>
          <a:noFill/>
          <a:ln/>
        </p:spPr>
        <p:txBody>
          <a:bodyPr/>
          <a:lstStyle/>
          <a:p>
            <a:pPr eaLnBrk="1" hangingPunct="1"/>
            <a:r>
              <a:rPr lang="en-GB"/>
              <a:t>A </a:t>
            </a:r>
            <a:r>
              <a:rPr lang="en-GB" b="1"/>
              <a:t>variable</a:t>
            </a:r>
            <a:r>
              <a:rPr lang="en-GB"/>
              <a:t> is a measurable factor, characteristic, or attribute of an individual or a system—in other words, something that might be expected to vary over time or between individuals.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496888" rtl="0" eaLnBrk="1" fontAlgn="base" latinLnBrk="0" hangingPunct="1">
              <a:lnSpc>
                <a:spcPct val="100000"/>
              </a:lnSpc>
              <a:spcBef>
                <a:spcPct val="0"/>
              </a:spcBef>
              <a:spcAft>
                <a:spcPct val="0"/>
              </a:spcAft>
              <a:buClrTx/>
              <a:buSzTx/>
              <a:buFontTx/>
              <a:buNone/>
              <a:tabLst/>
              <a:defRPr/>
            </a:pPr>
            <a:fld id="{6DE7395E-F7C6-4545-8E6D-C9CDD17E16BC}"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28" charset="-128"/>
                <a:cs typeface="+mn-cs"/>
              </a:rPr>
              <a:pPr marL="0" marR="0" lvl="0" indent="0" algn="r" defTabSz="496888"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28" charset="-128"/>
              <a:cs typeface="+mn-cs"/>
            </a:endParaRPr>
          </a:p>
        </p:txBody>
      </p:sp>
      <p:sp>
        <p:nvSpPr>
          <p:cNvPr id="46083" name="Rectangle 2"/>
          <p:cNvSpPr>
            <a:spLocks noGrp="1" noRot="1" noChangeAspect="1" noChangeArrowheads="1" noTextEdit="1"/>
          </p:cNvSpPr>
          <p:nvPr>
            <p:ph type="sldImg"/>
          </p:nvPr>
        </p:nvSpPr>
        <p:spPr>
          <a:xfrm>
            <a:off x="139700" y="768350"/>
            <a:ext cx="6819900" cy="3836988"/>
          </a:xfrm>
          <a:ln/>
        </p:spPr>
      </p:sp>
      <p:sp>
        <p:nvSpPr>
          <p:cNvPr id="46084" name="Rectangle 3"/>
          <p:cNvSpPr>
            <a:spLocks noGrp="1" noChangeArrowheads="1"/>
          </p:cNvSpPr>
          <p:nvPr>
            <p:ph type="body" idx="1"/>
          </p:nvPr>
        </p:nvSpPr>
        <p:spPr>
          <a:noFill/>
          <a:ln/>
        </p:spPr>
        <p:txBody>
          <a:bodyPr/>
          <a:lstStyle/>
          <a:p>
            <a:pPr eaLnBrk="1" hangingPunct="1"/>
            <a:r>
              <a:rPr lang="en-NZ" b="1"/>
              <a:t>Correlates </a:t>
            </a:r>
            <a:r>
              <a:rPr lang="en-NZ"/>
              <a:t>of burnout: Factors related to burnout</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10235" y="274955"/>
            <a:ext cx="10971531" cy="562844"/>
          </a:xfrm>
          <a:prstGeom prst="rect">
            <a:avLst/>
          </a:prstGeom>
        </p:spPr>
        <p:txBody>
          <a:bodyPr rtlCol="0">
            <a:normAutofit/>
          </a:bodyPr>
          <a:lstStyle>
            <a:lvl1pPr>
              <a:defRPr b="0" i="0">
                <a:latin typeface="Times New Roman" pitchFamily="18" charset="0"/>
                <a:cs typeface="Times New Roman" pitchFamily="18" charset="0"/>
              </a:defRPr>
            </a:lvl1pPr>
          </a:lstStyle>
          <a:p>
            <a:r>
              <a:rPr lang="en-AU" dirty="0"/>
              <a:t>Click to edit Master title style</a:t>
            </a:r>
            <a:endParaRPr lang="en-GB" dirty="0"/>
          </a:p>
        </p:txBody>
      </p:sp>
      <p:sp>
        <p:nvSpPr>
          <p:cNvPr id="4" name="Text Placeholder 2"/>
          <p:cNvSpPr>
            <a:spLocks noGrp="1"/>
          </p:cNvSpPr>
          <p:nvPr>
            <p:ph idx="1"/>
          </p:nvPr>
        </p:nvSpPr>
        <p:spPr>
          <a:xfrm>
            <a:off x="610235" y="967359"/>
            <a:ext cx="10971531" cy="4728944"/>
          </a:xfrm>
          <a:prstGeom prst="rect">
            <a:avLst/>
          </a:prstGeom>
        </p:spPr>
        <p:txBody>
          <a:bodyPr rtlCol="0">
            <a:normAutofit/>
          </a:bodyPr>
          <a:lstStyle>
            <a:lvl1pPr algn="l">
              <a:defRPr sz="2902" b="0" i="0">
                <a:latin typeface="Times New Roman" pitchFamily="18" charset="0"/>
                <a:cs typeface="Times New Roman" pitchFamily="18" charset="0"/>
              </a:defRPr>
            </a:lvl1pPr>
            <a:lvl2pPr algn="l">
              <a:defRPr sz="1270" b="0" i="0">
                <a:latin typeface="C Univers 57 Condensed"/>
                <a:cs typeface="C Univers 57 Condensed"/>
              </a:defRPr>
            </a:lvl2pPr>
            <a:lvl3pPr algn="l">
              <a:defRPr sz="1270" b="0" i="0">
                <a:latin typeface="C Univers 57 Condensed"/>
                <a:cs typeface="C Univers 57 Condensed"/>
              </a:defRPr>
            </a:lvl3pPr>
            <a:lvl4pPr algn="l">
              <a:defRPr sz="1270" b="0" i="0">
                <a:latin typeface="C Univers 57 Condensed"/>
                <a:cs typeface="C Univers 57 Condensed"/>
              </a:defRPr>
            </a:lvl4pPr>
            <a:lvl5pPr algn="l">
              <a:defRPr sz="1270" b="0" i="0">
                <a:latin typeface="C Univers 57 Condensed"/>
                <a:cs typeface="C Univers 57 Condensed"/>
              </a:defRPr>
            </a:lvl5pPr>
          </a:lstStyle>
          <a:p>
            <a:pPr lvl="0"/>
            <a:endParaRPr lang="en-GB" noProof="0" dirty="0"/>
          </a:p>
        </p:txBody>
      </p:sp>
    </p:spTree>
    <p:extLst>
      <p:ext uri="{BB962C8B-B14F-4D97-AF65-F5344CB8AC3E}">
        <p14:creationId xmlns:p14="http://schemas.microsoft.com/office/powerpoint/2010/main" val="34744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1" y="6245226"/>
            <a:ext cx="2844801" cy="476250"/>
          </a:xfrm>
          <a:prstGeom prst="rect">
            <a:avLst/>
          </a:prstGeom>
          <a:ln/>
        </p:spPr>
        <p:txBody>
          <a:bodyPr lIns="104287" tIns="52144" rIns="104287" bIns="52144"/>
          <a:lstStyle>
            <a:lvl1pPr>
              <a:defRPr/>
            </a:lvl1pPr>
          </a:lstStyle>
          <a:p>
            <a:pPr>
              <a:defRPr/>
            </a:pPr>
            <a:endParaRPr lang="en-GB"/>
          </a:p>
        </p:txBody>
      </p:sp>
      <p:sp>
        <p:nvSpPr>
          <p:cNvPr id="3" name="Rectangle 5"/>
          <p:cNvSpPr>
            <a:spLocks noGrp="1" noChangeArrowheads="1"/>
          </p:cNvSpPr>
          <p:nvPr>
            <p:ph type="ftr" sz="quarter" idx="11"/>
          </p:nvPr>
        </p:nvSpPr>
        <p:spPr>
          <a:xfrm>
            <a:off x="4165602" y="6245226"/>
            <a:ext cx="3860800" cy="476250"/>
          </a:xfrm>
          <a:prstGeom prst="rect">
            <a:avLst/>
          </a:prstGeom>
          <a:ln/>
        </p:spPr>
        <p:txBody>
          <a:bodyPr lIns="104287" tIns="52144" rIns="104287" bIns="52144"/>
          <a:lstStyle>
            <a:lvl1pPr>
              <a:defRPr/>
            </a:lvl1pPr>
          </a:lstStyle>
          <a:p>
            <a:pPr>
              <a:defRPr/>
            </a:pPr>
            <a:endParaRPr lang="en-GB"/>
          </a:p>
        </p:txBody>
      </p:sp>
      <p:sp>
        <p:nvSpPr>
          <p:cNvPr id="4" name="Rectangle 6"/>
          <p:cNvSpPr>
            <a:spLocks noGrp="1" noChangeArrowheads="1"/>
          </p:cNvSpPr>
          <p:nvPr>
            <p:ph type="sldNum" sz="quarter" idx="12"/>
          </p:nvPr>
        </p:nvSpPr>
        <p:spPr>
          <a:xfrm>
            <a:off x="8737599" y="6245226"/>
            <a:ext cx="2844801" cy="476250"/>
          </a:xfrm>
          <a:prstGeom prst="rect">
            <a:avLst/>
          </a:prstGeom>
          <a:ln/>
        </p:spPr>
        <p:txBody>
          <a:bodyPr lIns="104287" tIns="52144" rIns="104287" bIns="52144"/>
          <a:lstStyle>
            <a:lvl1pPr>
              <a:defRPr/>
            </a:lvl1pPr>
          </a:lstStyle>
          <a:p>
            <a:pPr>
              <a:defRPr/>
            </a:pPr>
            <a:fld id="{56737357-7F36-4BFC-BB55-37051F22B85B}" type="slidenum">
              <a:rPr lang="en-GB"/>
              <a:pPr>
                <a:defRPr/>
              </a:pPr>
              <a:t>‹#›</a:t>
            </a:fld>
            <a:endParaRPr lang="en-GB"/>
          </a:p>
        </p:txBody>
      </p:sp>
    </p:spTree>
    <p:extLst>
      <p:ext uri="{BB962C8B-B14F-4D97-AF65-F5344CB8AC3E}">
        <p14:creationId xmlns:p14="http://schemas.microsoft.com/office/powerpoint/2010/main" val="109427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xfrm>
            <a:off x="609601" y="6245226"/>
            <a:ext cx="2844801" cy="476250"/>
          </a:xfrm>
          <a:prstGeom prst="rect">
            <a:avLst/>
          </a:prstGeom>
          <a:ln/>
        </p:spPr>
        <p:txBody>
          <a:bodyPr lIns="104287" tIns="52144" rIns="104287" bIns="52144"/>
          <a:lstStyle>
            <a:lvl1pPr>
              <a:defRPr/>
            </a:lvl1pPr>
          </a:lstStyle>
          <a:p>
            <a:pPr>
              <a:defRPr/>
            </a:pPr>
            <a:endParaRPr lang="en-GB"/>
          </a:p>
        </p:txBody>
      </p:sp>
      <p:sp>
        <p:nvSpPr>
          <p:cNvPr id="5" name="Rectangle 5"/>
          <p:cNvSpPr>
            <a:spLocks noGrp="1" noChangeArrowheads="1"/>
          </p:cNvSpPr>
          <p:nvPr>
            <p:ph type="ftr" sz="quarter" idx="11"/>
          </p:nvPr>
        </p:nvSpPr>
        <p:spPr>
          <a:xfrm>
            <a:off x="4165602" y="6245226"/>
            <a:ext cx="3860800" cy="476250"/>
          </a:xfrm>
          <a:prstGeom prst="rect">
            <a:avLst/>
          </a:prstGeom>
          <a:ln/>
        </p:spPr>
        <p:txBody>
          <a:bodyPr lIns="104287" tIns="52144" rIns="104287" bIns="52144"/>
          <a:lstStyle>
            <a:lvl1pPr>
              <a:defRPr/>
            </a:lvl1pPr>
          </a:lstStyle>
          <a:p>
            <a:pPr>
              <a:defRPr/>
            </a:pPr>
            <a:endParaRPr lang="en-GB"/>
          </a:p>
        </p:txBody>
      </p:sp>
      <p:sp>
        <p:nvSpPr>
          <p:cNvPr id="6" name="Rectangle 6"/>
          <p:cNvSpPr>
            <a:spLocks noGrp="1" noChangeArrowheads="1"/>
          </p:cNvSpPr>
          <p:nvPr>
            <p:ph type="sldNum" sz="quarter" idx="12"/>
          </p:nvPr>
        </p:nvSpPr>
        <p:spPr>
          <a:xfrm>
            <a:off x="8737599" y="6245226"/>
            <a:ext cx="2844801" cy="476250"/>
          </a:xfrm>
          <a:prstGeom prst="rect">
            <a:avLst/>
          </a:prstGeom>
          <a:ln/>
        </p:spPr>
        <p:txBody>
          <a:bodyPr lIns="104287" tIns="52144" rIns="104287" bIns="52144"/>
          <a:lstStyle>
            <a:lvl1pPr>
              <a:defRPr/>
            </a:lvl1pPr>
          </a:lstStyle>
          <a:p>
            <a:pPr>
              <a:defRPr/>
            </a:pPr>
            <a:fld id="{A85C5AC9-FEBA-4466-ADDD-7B59B8AFF033}" type="slidenum">
              <a:rPr lang="en-GB"/>
              <a:pPr>
                <a:defRPr/>
              </a:pPr>
              <a:t>‹#›</a:t>
            </a:fld>
            <a:endParaRPr lang="en-GB"/>
          </a:p>
        </p:txBody>
      </p:sp>
    </p:spTree>
    <p:extLst>
      <p:ext uri="{BB962C8B-B14F-4D97-AF65-F5344CB8AC3E}">
        <p14:creationId xmlns:p14="http://schemas.microsoft.com/office/powerpoint/2010/main" val="399225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3" y="1600202"/>
            <a:ext cx="5384800" cy="4525963"/>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2" y="1600202"/>
            <a:ext cx="5384800" cy="4525963"/>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09601" y="6245226"/>
            <a:ext cx="2844801" cy="476250"/>
          </a:xfrm>
          <a:prstGeom prst="rect">
            <a:avLst/>
          </a:prstGeom>
          <a:ln/>
        </p:spPr>
        <p:txBody>
          <a:bodyPr lIns="104287" tIns="52144" rIns="104287" bIns="52144"/>
          <a:lstStyle>
            <a:lvl1pPr>
              <a:defRPr/>
            </a:lvl1pPr>
          </a:lstStyle>
          <a:p>
            <a:pPr>
              <a:defRPr/>
            </a:pPr>
            <a:endParaRPr lang="en-GB"/>
          </a:p>
        </p:txBody>
      </p:sp>
      <p:sp>
        <p:nvSpPr>
          <p:cNvPr id="6" name="Footer Placeholder 5"/>
          <p:cNvSpPr>
            <a:spLocks noGrp="1" noChangeArrowheads="1"/>
          </p:cNvSpPr>
          <p:nvPr>
            <p:ph type="ftr" sz="quarter" idx="11"/>
          </p:nvPr>
        </p:nvSpPr>
        <p:spPr>
          <a:xfrm>
            <a:off x="4165602" y="6245226"/>
            <a:ext cx="3860800" cy="476250"/>
          </a:xfrm>
          <a:prstGeom prst="rect">
            <a:avLst/>
          </a:prstGeom>
          <a:ln/>
        </p:spPr>
        <p:txBody>
          <a:bodyPr lIns="104287" tIns="52144" rIns="104287" bIns="52144"/>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8737599" y="6245226"/>
            <a:ext cx="2844801" cy="476250"/>
          </a:xfrm>
          <a:prstGeom prst="rect">
            <a:avLst/>
          </a:prstGeom>
          <a:ln/>
        </p:spPr>
        <p:txBody>
          <a:bodyPr lIns="104287" tIns="52144" rIns="104287" bIns="52144"/>
          <a:lstStyle>
            <a:lvl1pPr>
              <a:defRPr/>
            </a:lvl1pPr>
          </a:lstStyle>
          <a:p>
            <a:pPr>
              <a:defRPr/>
            </a:pPr>
            <a:fld id="{3A18FF9D-B595-4E5D-86B2-447F932433E6}" type="slidenum">
              <a:rPr lang="en-GB"/>
              <a:pPr>
                <a:defRPr/>
              </a:pPr>
              <a:t>‹#›</a:t>
            </a:fld>
            <a:endParaRPr lang="en-GB"/>
          </a:p>
        </p:txBody>
      </p:sp>
    </p:spTree>
    <p:extLst>
      <p:ext uri="{BB962C8B-B14F-4D97-AF65-F5344CB8AC3E}">
        <p14:creationId xmlns:p14="http://schemas.microsoft.com/office/powerpoint/2010/main" val="38462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powerpointbottom.jpg"/>
          <p:cNvPicPr>
            <a:picLocks noChangeAspect="1"/>
          </p:cNvPicPr>
          <p:nvPr userDrawn="1"/>
        </p:nvPicPr>
        <p:blipFill>
          <a:blip r:embed="rId6"/>
          <a:srcRect/>
          <a:stretch>
            <a:fillRect/>
          </a:stretch>
        </p:blipFill>
        <p:spPr bwMode="auto">
          <a:xfrm>
            <a:off x="0" y="5831604"/>
            <a:ext cx="12192000" cy="1052308"/>
          </a:xfrm>
          <a:prstGeom prst="rect">
            <a:avLst/>
          </a:prstGeom>
          <a:noFill/>
          <a:ln w="9525">
            <a:noFill/>
            <a:miter lim="800000"/>
            <a:headEnd/>
            <a:tailEnd/>
          </a:ln>
        </p:spPr>
      </p:pic>
      <p:sp>
        <p:nvSpPr>
          <p:cNvPr id="3075" name="Title Placeholder 1"/>
          <p:cNvSpPr>
            <a:spLocks noGrp="1"/>
          </p:cNvSpPr>
          <p:nvPr>
            <p:ph type="title"/>
          </p:nvPr>
        </p:nvSpPr>
        <p:spPr bwMode="auto">
          <a:xfrm>
            <a:off x="610235" y="274955"/>
            <a:ext cx="10971531" cy="692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GB"/>
          </a:p>
        </p:txBody>
      </p:sp>
      <p:sp>
        <p:nvSpPr>
          <p:cNvPr id="3076" name="Text Placeholder 2"/>
          <p:cNvSpPr>
            <a:spLocks noGrp="1"/>
          </p:cNvSpPr>
          <p:nvPr>
            <p:ph type="body" idx="1"/>
          </p:nvPr>
        </p:nvSpPr>
        <p:spPr bwMode="auto">
          <a:xfrm>
            <a:off x="610235" y="1096936"/>
            <a:ext cx="10971531" cy="45345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Tree>
    <p:extLst>
      <p:ext uri="{BB962C8B-B14F-4D97-AF65-F5344CB8AC3E}">
        <p14:creationId xmlns:p14="http://schemas.microsoft.com/office/powerpoint/2010/main" val="4170954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14589" rtl="0" eaLnBrk="0" fontAlgn="base" hangingPunct="0">
        <a:spcBef>
          <a:spcPct val="0"/>
        </a:spcBef>
        <a:spcAft>
          <a:spcPct val="0"/>
        </a:spcAft>
        <a:defRPr sz="3990" kern="1200">
          <a:solidFill>
            <a:schemeClr val="tx1"/>
          </a:solidFill>
          <a:latin typeface="Times New Roman" pitchFamily="18" charset="0"/>
          <a:ea typeface="ＭＳ Ｐゴシック" pitchFamily="-28" charset="-128"/>
          <a:cs typeface="Times New Roman" pitchFamily="18" charset="0"/>
        </a:defRPr>
      </a:lvl1pPr>
      <a:lvl2pPr algn="ctr" defTabSz="414589" rtl="0" eaLnBrk="0" fontAlgn="base" hangingPunct="0">
        <a:spcBef>
          <a:spcPct val="0"/>
        </a:spcBef>
        <a:spcAft>
          <a:spcPct val="0"/>
        </a:spcAft>
        <a:defRPr sz="3990">
          <a:solidFill>
            <a:schemeClr val="tx1"/>
          </a:solidFill>
          <a:latin typeface="Times New Roman" pitchFamily="-28" charset="0"/>
          <a:ea typeface="ＭＳ Ｐゴシック" pitchFamily="-28" charset="-128"/>
          <a:cs typeface="Times New Roman" pitchFamily="-28" charset="0"/>
        </a:defRPr>
      </a:lvl2pPr>
      <a:lvl3pPr algn="ctr" defTabSz="414589" rtl="0" eaLnBrk="0" fontAlgn="base" hangingPunct="0">
        <a:spcBef>
          <a:spcPct val="0"/>
        </a:spcBef>
        <a:spcAft>
          <a:spcPct val="0"/>
        </a:spcAft>
        <a:defRPr sz="3990">
          <a:solidFill>
            <a:schemeClr val="tx1"/>
          </a:solidFill>
          <a:latin typeface="Times New Roman" pitchFamily="-28" charset="0"/>
          <a:ea typeface="ＭＳ Ｐゴシック" pitchFamily="-28" charset="-128"/>
          <a:cs typeface="Times New Roman" pitchFamily="-28" charset="0"/>
        </a:defRPr>
      </a:lvl3pPr>
      <a:lvl4pPr algn="ctr" defTabSz="414589" rtl="0" eaLnBrk="0" fontAlgn="base" hangingPunct="0">
        <a:spcBef>
          <a:spcPct val="0"/>
        </a:spcBef>
        <a:spcAft>
          <a:spcPct val="0"/>
        </a:spcAft>
        <a:defRPr sz="3990">
          <a:solidFill>
            <a:schemeClr val="tx1"/>
          </a:solidFill>
          <a:latin typeface="Times New Roman" pitchFamily="-28" charset="0"/>
          <a:ea typeface="ＭＳ Ｐゴシック" pitchFamily="-28" charset="-128"/>
          <a:cs typeface="Times New Roman" pitchFamily="-28" charset="0"/>
        </a:defRPr>
      </a:lvl4pPr>
      <a:lvl5pPr algn="ctr" defTabSz="414589" rtl="0" eaLnBrk="0" fontAlgn="base" hangingPunct="0">
        <a:spcBef>
          <a:spcPct val="0"/>
        </a:spcBef>
        <a:spcAft>
          <a:spcPct val="0"/>
        </a:spcAft>
        <a:defRPr sz="3990">
          <a:solidFill>
            <a:schemeClr val="tx1"/>
          </a:solidFill>
          <a:latin typeface="Times New Roman" pitchFamily="-28" charset="0"/>
          <a:ea typeface="ＭＳ Ｐゴシック" pitchFamily="-28" charset="-128"/>
          <a:cs typeface="Times New Roman" pitchFamily="-28" charset="0"/>
        </a:defRPr>
      </a:lvl5pPr>
      <a:lvl6pPr marL="414589" algn="ctr" defTabSz="414589" rtl="0" fontAlgn="base">
        <a:spcBef>
          <a:spcPct val="0"/>
        </a:spcBef>
        <a:spcAft>
          <a:spcPct val="0"/>
        </a:spcAft>
        <a:defRPr sz="3990">
          <a:solidFill>
            <a:schemeClr val="tx1"/>
          </a:solidFill>
          <a:latin typeface="C Univers 57 Condensed" pitchFamily="-28" charset="0"/>
          <a:ea typeface="ＭＳ Ｐゴシック" pitchFamily="-28" charset="-128"/>
        </a:defRPr>
      </a:lvl6pPr>
      <a:lvl7pPr marL="829178" algn="ctr" defTabSz="414589" rtl="0" fontAlgn="base">
        <a:spcBef>
          <a:spcPct val="0"/>
        </a:spcBef>
        <a:spcAft>
          <a:spcPct val="0"/>
        </a:spcAft>
        <a:defRPr sz="3990">
          <a:solidFill>
            <a:schemeClr val="tx1"/>
          </a:solidFill>
          <a:latin typeface="C Univers 57 Condensed" pitchFamily="-28" charset="0"/>
          <a:ea typeface="ＭＳ Ｐゴシック" pitchFamily="-28" charset="-128"/>
        </a:defRPr>
      </a:lvl7pPr>
      <a:lvl8pPr marL="1243767" algn="ctr" defTabSz="414589" rtl="0" fontAlgn="base">
        <a:spcBef>
          <a:spcPct val="0"/>
        </a:spcBef>
        <a:spcAft>
          <a:spcPct val="0"/>
        </a:spcAft>
        <a:defRPr sz="3990">
          <a:solidFill>
            <a:schemeClr val="tx1"/>
          </a:solidFill>
          <a:latin typeface="C Univers 57 Condensed" pitchFamily="-28" charset="0"/>
          <a:ea typeface="ＭＳ Ｐゴシック" pitchFamily="-28" charset="-128"/>
        </a:defRPr>
      </a:lvl8pPr>
      <a:lvl9pPr marL="1658356" algn="ctr" defTabSz="414589" rtl="0" fontAlgn="base">
        <a:spcBef>
          <a:spcPct val="0"/>
        </a:spcBef>
        <a:spcAft>
          <a:spcPct val="0"/>
        </a:spcAft>
        <a:defRPr sz="3990">
          <a:solidFill>
            <a:schemeClr val="tx1"/>
          </a:solidFill>
          <a:latin typeface="C Univers 57 Condensed" pitchFamily="-28" charset="0"/>
          <a:ea typeface="ＭＳ Ｐゴシック" pitchFamily="-28" charset="-128"/>
        </a:defRPr>
      </a:lvl9pPr>
    </p:titleStyle>
    <p:bodyStyle>
      <a:lvl1pPr marL="310942" indent="-310942" algn="l" defTabSz="414589" rtl="0" eaLnBrk="0" fontAlgn="base" hangingPunct="0">
        <a:spcBef>
          <a:spcPct val="20000"/>
        </a:spcBef>
        <a:spcAft>
          <a:spcPct val="0"/>
        </a:spcAft>
        <a:buFont typeface="Arial" charset="0"/>
        <a:buChar char="•"/>
        <a:defRPr sz="2902" kern="1200">
          <a:solidFill>
            <a:schemeClr val="tx1"/>
          </a:solidFill>
          <a:latin typeface="Times New Roman" pitchFamily="18" charset="0"/>
          <a:ea typeface="ＭＳ Ｐゴシック" pitchFamily="-28" charset="-128"/>
          <a:cs typeface="Times New Roman" pitchFamily="18" charset="0"/>
        </a:defRPr>
      </a:lvl1pPr>
      <a:lvl2pPr marL="673707" indent="-259118" algn="l" defTabSz="414589" rtl="0" eaLnBrk="0" fontAlgn="base" hangingPunct="0">
        <a:spcBef>
          <a:spcPct val="20000"/>
        </a:spcBef>
        <a:spcAft>
          <a:spcPct val="0"/>
        </a:spcAft>
        <a:buFont typeface="Arial" charset="0"/>
        <a:buChar char="•"/>
        <a:defRPr sz="2539" kern="1200">
          <a:solidFill>
            <a:schemeClr val="tx1"/>
          </a:solidFill>
          <a:latin typeface="Times New Roman" pitchFamily="18" charset="0"/>
          <a:ea typeface="ＭＳ Ｐゴシック" pitchFamily="-28" charset="-128"/>
          <a:cs typeface="Times New Roman" pitchFamily="18" charset="0"/>
        </a:defRPr>
      </a:lvl2pPr>
      <a:lvl3pPr marL="1036472" indent="-207294" algn="l" defTabSz="414589" rtl="0" eaLnBrk="0" fontAlgn="base" hangingPunct="0">
        <a:spcBef>
          <a:spcPct val="20000"/>
        </a:spcBef>
        <a:spcAft>
          <a:spcPct val="0"/>
        </a:spcAft>
        <a:buFont typeface="Arial" charset="0"/>
        <a:buChar char="•"/>
        <a:defRPr sz="2176" kern="1200">
          <a:solidFill>
            <a:schemeClr val="tx1"/>
          </a:solidFill>
          <a:latin typeface="Times New Roman" pitchFamily="18" charset="0"/>
          <a:ea typeface="ＭＳ Ｐゴシック" pitchFamily="-28" charset="-128"/>
          <a:cs typeface="Times New Roman" pitchFamily="18" charset="0"/>
        </a:defRPr>
      </a:lvl3pPr>
      <a:lvl4pPr marL="1451061" indent="-207294" algn="l" defTabSz="414589" rtl="0" eaLnBrk="0" fontAlgn="base" hangingPunct="0">
        <a:spcBef>
          <a:spcPct val="20000"/>
        </a:spcBef>
        <a:spcAft>
          <a:spcPct val="0"/>
        </a:spcAft>
        <a:buFont typeface="Arial" charset="0"/>
        <a:buChar char="•"/>
        <a:defRPr sz="1814" kern="1200">
          <a:solidFill>
            <a:schemeClr val="tx1"/>
          </a:solidFill>
          <a:latin typeface="Times New Roman" pitchFamily="18" charset="0"/>
          <a:ea typeface="ＭＳ Ｐゴシック" pitchFamily="-28" charset="-128"/>
          <a:cs typeface="Times New Roman" pitchFamily="18" charset="0"/>
        </a:defRPr>
      </a:lvl4pPr>
      <a:lvl5pPr marL="1865650" indent="-207294" algn="l" defTabSz="414589" rtl="0" eaLnBrk="0" fontAlgn="base" hangingPunct="0">
        <a:spcBef>
          <a:spcPct val="20000"/>
        </a:spcBef>
        <a:spcAft>
          <a:spcPct val="0"/>
        </a:spcAft>
        <a:buFont typeface="Arial" charset="0"/>
        <a:buChar char="•"/>
        <a:defRPr sz="1814" kern="1200">
          <a:solidFill>
            <a:schemeClr val="tx1"/>
          </a:solidFill>
          <a:latin typeface="Times New Roman" pitchFamily="18" charset="0"/>
          <a:ea typeface="ＭＳ Ｐゴシック" pitchFamily="-28" charset="-128"/>
          <a:cs typeface="Times New Roman" pitchFamily="18" charset="0"/>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en-GB"/>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hyperlink" Target="http://www.phrasebank.manchester.ac.uk/sources.htm" TargetMode="Externa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hyperlink" Target="https://stream.massey.ac.nz/mod/forum/view.php?id=169" TargetMode="External"/><Relationship Id="rId3" Type="http://schemas.openxmlformats.org/officeDocument/2006/relationships/hyperlink" Target="https://massey-nz.libcal.com/" TargetMode="External"/><Relationship Id="rId7" Type="http://schemas.openxmlformats.org/officeDocument/2006/relationships/hyperlink" Target="https://stream.massey.ac.nz/mod/forum/view.php?id=4961941" TargetMode="External"/><Relationship Id="rId12" Type="http://schemas.openxmlformats.org/officeDocument/2006/relationships/hyperlink" Target="https://www.massey.ac.nz/massey/maori/maori-student-centre/maori-student-centre_home.cfm" TargetMode="Externa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hyperlink" Target="http://owll.massey.ac.nz/about-OWLL/workshops.php" TargetMode="External"/><Relationship Id="rId11" Type="http://schemas.openxmlformats.org/officeDocument/2006/relationships/hyperlink" Target="https://www.massey.ac.nz/student-life/pacific-massey/support-for-pacific-students-at-massey/centre-for-learner-success/" TargetMode="External"/><Relationship Id="rId5" Type="http://schemas.openxmlformats.org/officeDocument/2006/relationships/hyperlink" Target="https://massey-nz.libcal.com/calendar/workshops?cid=11023&amp;t=g&amp;d=0000-00-00&amp;cal=11023&amp;inc=0" TargetMode="External"/><Relationship Id="rId10" Type="http://schemas.openxmlformats.org/officeDocument/2006/relationships/hyperlink" Target="https://www.massey.ac.nz/massey/student-life/services-and-resources/disability-services/disability-services_home.cfm" TargetMode="External"/><Relationship Id="rId4" Type="http://schemas.openxmlformats.org/officeDocument/2006/relationships/hyperlink" Target="https://www.massey.ac.nz/massey/student-life/services-and-resources/academic-skills-support/pre-reading/extramural-assignment-pre-reading-service.cfm" TargetMode="External"/><Relationship Id="rId9" Type="http://schemas.openxmlformats.org/officeDocument/2006/relationships/hyperlink" Target="http://owll.massey.ac.nz/index.ph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hyperlink" Target="https://massey-nz.libcal.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lstStyle/>
          <a:p>
            <a:r>
              <a:rPr lang="en-NZ" sz="6000" b="1" dirty="0">
                <a:latin typeface="+mj-lt"/>
              </a:rPr>
              <a:t>Literature Reviews: </a:t>
            </a:r>
            <a:br>
              <a:rPr lang="en-NZ" sz="6000" b="1" dirty="0">
                <a:latin typeface="+mj-lt"/>
              </a:rPr>
            </a:br>
            <a:r>
              <a:rPr lang="en-NZ" sz="6000" b="1" dirty="0">
                <a:latin typeface="+mj-lt"/>
              </a:rPr>
              <a:t>An Introduction</a:t>
            </a:r>
            <a:endParaRPr lang="en-NZ" dirty="0"/>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How a literature review is </a:t>
            </a:r>
            <a:r>
              <a:rPr lang="en-US" sz="3800" dirty="0" err="1">
                <a:solidFill>
                  <a:srgbClr val="004277"/>
                </a:solidFill>
                <a:latin typeface="Arial" panose="020B0604020202020204" pitchFamily="34" charset="0"/>
                <a:ea typeface="+mn-ea"/>
                <a:cs typeface="Arial" panose="020B0604020202020204" pitchFamily="34" charset="0"/>
              </a:rPr>
              <a:t>organised</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2" name="Rectangle 3">
            <a:extLst>
              <a:ext uri="{FF2B5EF4-FFF2-40B4-BE49-F238E27FC236}">
                <a16:creationId xmlns:a16="http://schemas.microsoft.com/office/drawing/2014/main" id="{60850191-F818-11A1-BF24-D70D84791E4A}"/>
              </a:ext>
            </a:extLst>
          </p:cNvPr>
          <p:cNvSpPr txBox="1">
            <a:spLocks noChangeArrowheads="1"/>
          </p:cNvSpPr>
          <p:nvPr/>
        </p:nvSpPr>
        <p:spPr>
          <a:xfrm>
            <a:off x="1167855" y="2053233"/>
            <a:ext cx="8820979" cy="38899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3100" dirty="0"/>
              <a:t>By key themes or findings</a:t>
            </a:r>
          </a:p>
          <a:p>
            <a:pPr algn="l">
              <a:spcBef>
                <a:spcPct val="50000"/>
              </a:spcBef>
            </a:pPr>
            <a:r>
              <a:rPr lang="en-NZ" sz="3100" dirty="0"/>
              <a:t>Using headings and sub-headings</a:t>
            </a:r>
          </a:p>
          <a:p>
            <a:pPr algn="l">
              <a:spcBef>
                <a:spcPct val="50000"/>
              </a:spcBef>
            </a:pPr>
            <a:r>
              <a:rPr lang="en-NZ" sz="3100" dirty="0"/>
              <a:t>As an </a:t>
            </a:r>
            <a:r>
              <a:rPr lang="en-NZ" sz="3100" b="1" dirty="0"/>
              <a:t>argument</a:t>
            </a:r>
            <a:r>
              <a:rPr lang="en-NZ" sz="3100" dirty="0"/>
              <a:t> that </a:t>
            </a:r>
            <a:r>
              <a:rPr lang="en-NZ" sz="3100" i="1" dirty="0"/>
              <a:t>flows</a:t>
            </a:r>
          </a:p>
          <a:p>
            <a:pPr algn="l">
              <a:spcBef>
                <a:spcPct val="30000"/>
              </a:spcBef>
              <a:buFontTx/>
              <a:buNone/>
            </a:pPr>
            <a:r>
              <a:rPr lang="en-NZ" sz="3100" i="1" dirty="0"/>
              <a:t>      - </a:t>
            </a:r>
            <a:r>
              <a:rPr lang="en-NZ" sz="3100" dirty="0"/>
              <a:t>information from various sources is </a:t>
            </a:r>
            <a:r>
              <a:rPr lang="en-NZ" sz="3100" i="1" dirty="0"/>
              <a:t>synthesised</a:t>
            </a:r>
            <a:r>
              <a:rPr lang="en-NZ" sz="3100" dirty="0"/>
              <a:t>   </a:t>
            </a:r>
          </a:p>
          <a:p>
            <a:pPr algn="l">
              <a:spcBef>
                <a:spcPts val="0"/>
              </a:spcBef>
              <a:buFontTx/>
              <a:buNone/>
            </a:pPr>
            <a:r>
              <a:rPr lang="en-NZ" sz="3100" dirty="0"/>
              <a:t>        to form a coherent argument</a:t>
            </a:r>
            <a:r>
              <a:rPr lang="en-NZ" i="1" dirty="0"/>
              <a:t>          </a:t>
            </a:r>
          </a:p>
        </p:txBody>
      </p:sp>
    </p:spTree>
    <p:custDataLst>
      <p:tags r:id="rId1"/>
    </p:custDataLst>
    <p:extLst>
      <p:ext uri="{BB962C8B-B14F-4D97-AF65-F5344CB8AC3E}">
        <p14:creationId xmlns:p14="http://schemas.microsoft.com/office/powerpoint/2010/main" val="15940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1041" y="784476"/>
            <a:ext cx="7607093" cy="709506"/>
          </a:xfrm>
          <a:prstGeom prst="rect">
            <a:avLst/>
          </a:prstGeom>
          <a:no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1995" b="1" dirty="0">
                <a:solidFill>
                  <a:srgbClr val="003164"/>
                </a:solidFill>
                <a:latin typeface="Calibri"/>
                <a:ea typeface="ＭＳ Ｐゴシック" pitchFamily="-28" charset="-128"/>
              </a:rPr>
              <a:t>Topic: What are the most effective measures to prevent smoking onset amongst adolescents?</a:t>
            </a:r>
            <a:endParaRPr lang="en-GB" sz="1995" b="1" dirty="0">
              <a:solidFill>
                <a:srgbClr val="003164"/>
              </a:solidFill>
              <a:latin typeface="Calibri"/>
              <a:ea typeface="ＭＳ Ｐゴシック" pitchFamily="-28" charset="-128"/>
            </a:endParaRPr>
          </a:p>
        </p:txBody>
      </p:sp>
      <p:sp>
        <p:nvSpPr>
          <p:cNvPr id="9219" name="Text Box 3"/>
          <p:cNvSpPr txBox="1">
            <a:spLocks noChangeArrowheads="1"/>
          </p:cNvSpPr>
          <p:nvPr/>
        </p:nvSpPr>
        <p:spPr bwMode="auto">
          <a:xfrm>
            <a:off x="1557506" y="1392186"/>
            <a:ext cx="5324032" cy="5138603"/>
          </a:xfrm>
          <a:prstGeom prst="rect">
            <a:avLst/>
          </a:prstGeom>
          <a:noFill/>
          <a:ln w="9525">
            <a:noFill/>
            <a:miter lim="800000"/>
            <a:headEnd/>
            <a:tailEnd/>
          </a:ln>
        </p:spPr>
        <p:txBody>
          <a:bodyPr wrap="square" lIns="94568" tIns="47284" rIns="94568" bIns="47284">
            <a:spAutoFit/>
          </a:bodyPr>
          <a:lstStyle/>
          <a:p>
            <a:pPr defTabSz="450578" fontAlgn="base">
              <a:lnSpc>
                <a:spcPct val="130000"/>
              </a:lnSpc>
              <a:spcBef>
                <a:spcPct val="0"/>
              </a:spcBef>
              <a:spcAft>
                <a:spcPct val="0"/>
              </a:spcAft>
            </a:pPr>
            <a:r>
              <a:rPr lang="en-NZ" sz="1995" i="1" dirty="0">
                <a:solidFill>
                  <a:srgbClr val="003164"/>
                </a:solidFill>
                <a:latin typeface="Calibri"/>
                <a:ea typeface="ＭＳ Ｐゴシック" pitchFamily="-28" charset="-128"/>
              </a:rPr>
              <a:t>Restrictions on tobacco advertising</a:t>
            </a:r>
            <a:endParaRPr lang="en-GB" sz="1995" i="1" dirty="0">
              <a:solidFill>
                <a:srgbClr val="003164"/>
              </a:solidFill>
              <a:latin typeface="Calibri"/>
              <a:ea typeface="ＭＳ Ｐゴシック" pitchFamily="-28" charset="-128"/>
            </a:endParaRPr>
          </a:p>
          <a:p>
            <a:pPr defTabSz="450578" fontAlgn="base">
              <a:lnSpc>
                <a:spcPct val="120000"/>
              </a:lnSpc>
              <a:spcBef>
                <a:spcPct val="0"/>
              </a:spcBef>
              <a:spcAft>
                <a:spcPct val="0"/>
              </a:spcAft>
            </a:pPr>
            <a:r>
              <a:rPr lang="en-NZ" sz="1995" i="1" dirty="0">
                <a:solidFill>
                  <a:srgbClr val="003164"/>
                </a:solidFill>
                <a:latin typeface="Calibri"/>
                <a:ea typeface="ＭＳ Ｐゴシック" pitchFamily="-28" charset="-128"/>
              </a:rPr>
              <a:t>  </a:t>
            </a:r>
            <a:r>
              <a:rPr lang="en-NZ" sz="1995" dirty="0">
                <a:solidFill>
                  <a:srgbClr val="003164"/>
                </a:solidFill>
                <a:latin typeface="Calibri"/>
                <a:ea typeface="ＭＳ Ｐゴシック" pitchFamily="-28" charset="-128"/>
              </a:rPr>
              <a:t>     </a:t>
            </a:r>
            <a:r>
              <a:rPr lang="en-GB" sz="1995" dirty="0">
                <a:solidFill>
                  <a:srgbClr val="003164"/>
                </a:solidFill>
                <a:latin typeface="Calibri"/>
                <a:ea typeface="ＭＳ Ｐゴシック" pitchFamily="-28" charset="-128"/>
              </a:rPr>
              <a:t>Tobacco advertising and smoking initiation</a:t>
            </a:r>
          </a:p>
          <a:p>
            <a:pPr defTabSz="450578" fontAlgn="base">
              <a:lnSpc>
                <a:spcPct val="120000"/>
              </a:lnSpc>
              <a:spcBef>
                <a:spcPct val="0"/>
              </a:spcBef>
              <a:spcAft>
                <a:spcPct val="0"/>
              </a:spcAft>
            </a:pPr>
            <a:r>
              <a:rPr lang="en-NZ" sz="1995" dirty="0">
                <a:solidFill>
                  <a:srgbClr val="003164"/>
                </a:solidFill>
                <a:latin typeface="Calibri"/>
                <a:ea typeface="ＭＳ Ｐゴシック" pitchFamily="-28" charset="-128"/>
              </a:rPr>
              <a:t>       </a:t>
            </a:r>
            <a:r>
              <a:rPr lang="en-GB" sz="1995" dirty="0">
                <a:solidFill>
                  <a:srgbClr val="003164"/>
                </a:solidFill>
                <a:latin typeface="Calibri"/>
                <a:ea typeface="ＭＳ Ｐゴシック" pitchFamily="-28" charset="-128"/>
              </a:rPr>
              <a:t>Effectiveness of banning advertising </a:t>
            </a:r>
            <a:r>
              <a:rPr lang="en-NZ" sz="1995" dirty="0">
                <a:solidFill>
                  <a:srgbClr val="003164"/>
                </a:solidFill>
                <a:latin typeface="Calibri"/>
                <a:ea typeface="ＭＳ Ｐゴシック" pitchFamily="-28" charset="-128"/>
              </a:rPr>
              <a:t> </a:t>
            </a:r>
          </a:p>
          <a:p>
            <a:pPr defTabSz="450578" fontAlgn="base">
              <a:lnSpc>
                <a:spcPct val="120000"/>
              </a:lnSpc>
              <a:spcBef>
                <a:spcPct val="0"/>
              </a:spcBef>
              <a:spcAft>
                <a:spcPct val="0"/>
              </a:spcAft>
            </a:pPr>
            <a:r>
              <a:rPr lang="en-NZ" sz="1995" dirty="0">
                <a:solidFill>
                  <a:srgbClr val="003164"/>
                </a:solidFill>
                <a:latin typeface="Calibri"/>
                <a:ea typeface="ＭＳ Ｐゴシック" pitchFamily="-28" charset="-128"/>
              </a:rPr>
              <a:t>       </a:t>
            </a:r>
            <a:r>
              <a:rPr lang="en-GB" sz="1995" dirty="0">
                <a:solidFill>
                  <a:srgbClr val="003164"/>
                </a:solidFill>
                <a:latin typeface="Calibri"/>
                <a:ea typeface="ＭＳ Ｐゴシック" pitchFamily="-28" charset="-128"/>
              </a:rPr>
              <a:t>Alternative forms of tobacco promotion </a:t>
            </a:r>
          </a:p>
          <a:p>
            <a:pPr defTabSz="450578" fontAlgn="base">
              <a:lnSpc>
                <a:spcPct val="130000"/>
              </a:lnSpc>
              <a:spcBef>
                <a:spcPct val="20000"/>
              </a:spcBef>
              <a:spcAft>
                <a:spcPct val="0"/>
              </a:spcAft>
            </a:pPr>
            <a:r>
              <a:rPr lang="en-GB" sz="1995" i="1" dirty="0">
                <a:solidFill>
                  <a:srgbClr val="003164"/>
                </a:solidFill>
                <a:latin typeface="Calibri"/>
                <a:ea typeface="ＭＳ Ｐゴシック" pitchFamily="-28" charset="-128"/>
              </a:rPr>
              <a:t>Restrictions on sales to adolescents</a:t>
            </a:r>
          </a:p>
          <a:p>
            <a:pPr defTabSz="450578" fontAlgn="base">
              <a:lnSpc>
                <a:spcPct val="120000"/>
              </a:lnSpc>
              <a:spcBef>
                <a:spcPct val="0"/>
              </a:spcBef>
              <a:spcAft>
                <a:spcPct val="0"/>
              </a:spcAft>
            </a:pPr>
            <a:r>
              <a:rPr lang="en-GB" sz="1995" dirty="0">
                <a:solidFill>
                  <a:srgbClr val="003164"/>
                </a:solidFill>
                <a:latin typeface="Calibri"/>
                <a:ea typeface="ＭＳ Ｐゴシック" pitchFamily="-28" charset="-128"/>
              </a:rPr>
              <a:t>       Age limits</a:t>
            </a:r>
          </a:p>
          <a:p>
            <a:pPr defTabSz="450578" fontAlgn="base">
              <a:lnSpc>
                <a:spcPct val="120000"/>
              </a:lnSpc>
              <a:spcBef>
                <a:spcPct val="0"/>
              </a:spcBef>
              <a:spcAft>
                <a:spcPct val="0"/>
              </a:spcAft>
            </a:pPr>
            <a:r>
              <a:rPr lang="en-GB" sz="1995" dirty="0">
                <a:solidFill>
                  <a:srgbClr val="003164"/>
                </a:solidFill>
                <a:latin typeface="Calibri"/>
                <a:ea typeface="ＭＳ Ｐゴシック" pitchFamily="-28" charset="-128"/>
              </a:rPr>
              <a:t>       Restricting sales to tobacconists only </a:t>
            </a:r>
          </a:p>
          <a:p>
            <a:pPr defTabSz="450578" fontAlgn="base">
              <a:lnSpc>
                <a:spcPct val="130000"/>
              </a:lnSpc>
              <a:spcBef>
                <a:spcPct val="20000"/>
              </a:spcBef>
              <a:spcAft>
                <a:spcPct val="0"/>
              </a:spcAft>
            </a:pPr>
            <a:r>
              <a:rPr lang="en-GB" sz="1995" i="1" dirty="0">
                <a:solidFill>
                  <a:srgbClr val="003164"/>
                </a:solidFill>
                <a:latin typeface="Calibri"/>
                <a:ea typeface="ＭＳ Ｐゴシック" pitchFamily="-28" charset="-128"/>
              </a:rPr>
              <a:t>Product regulation</a:t>
            </a:r>
          </a:p>
          <a:p>
            <a:pPr defTabSz="450578" fontAlgn="base">
              <a:lnSpc>
                <a:spcPct val="120000"/>
              </a:lnSpc>
              <a:spcBef>
                <a:spcPct val="0"/>
              </a:spcBef>
              <a:spcAft>
                <a:spcPct val="0"/>
              </a:spcAft>
            </a:pPr>
            <a:r>
              <a:rPr lang="en-GB" sz="1995" dirty="0">
                <a:solidFill>
                  <a:srgbClr val="003164"/>
                </a:solidFill>
                <a:latin typeface="Calibri"/>
                <a:ea typeface="ＭＳ Ｐゴシック" pitchFamily="-28" charset="-128"/>
              </a:rPr>
              <a:t>       Labelling</a:t>
            </a:r>
          </a:p>
          <a:p>
            <a:pPr defTabSz="450578" fontAlgn="base">
              <a:lnSpc>
                <a:spcPct val="120000"/>
              </a:lnSpc>
              <a:spcBef>
                <a:spcPct val="0"/>
              </a:spcBef>
              <a:spcAft>
                <a:spcPct val="0"/>
              </a:spcAft>
            </a:pPr>
            <a:r>
              <a:rPr lang="en-GB" sz="1995" dirty="0">
                <a:solidFill>
                  <a:srgbClr val="003164"/>
                </a:solidFill>
                <a:latin typeface="Calibri"/>
                <a:ea typeface="ＭＳ Ｐゴシック" pitchFamily="-28" charset="-128"/>
              </a:rPr>
              <a:t>       Ban on small packaging</a:t>
            </a:r>
          </a:p>
          <a:p>
            <a:pPr defTabSz="450578" fontAlgn="base">
              <a:lnSpc>
                <a:spcPct val="130000"/>
              </a:lnSpc>
              <a:spcBef>
                <a:spcPct val="20000"/>
              </a:spcBef>
              <a:spcAft>
                <a:spcPct val="0"/>
              </a:spcAft>
            </a:pPr>
            <a:r>
              <a:rPr lang="en-GB" sz="1995" i="1" dirty="0">
                <a:solidFill>
                  <a:srgbClr val="003164"/>
                </a:solidFill>
                <a:latin typeface="Calibri"/>
                <a:ea typeface="ＭＳ Ｐゴシック" pitchFamily="-28" charset="-128"/>
              </a:rPr>
              <a:t>Health education</a:t>
            </a:r>
          </a:p>
          <a:p>
            <a:pPr defTabSz="450578" fontAlgn="base">
              <a:lnSpc>
                <a:spcPct val="115000"/>
              </a:lnSpc>
              <a:spcBef>
                <a:spcPct val="0"/>
              </a:spcBef>
              <a:spcAft>
                <a:spcPct val="0"/>
              </a:spcAft>
            </a:pPr>
            <a:r>
              <a:rPr lang="en-GB" sz="1995" dirty="0">
                <a:solidFill>
                  <a:srgbClr val="003164"/>
                </a:solidFill>
                <a:latin typeface="Calibri"/>
                <a:ea typeface="ＭＳ Ｐゴシック" pitchFamily="-28" charset="-128"/>
              </a:rPr>
              <a:t>       Mass-media campaigns targeted at youth  </a:t>
            </a:r>
          </a:p>
          <a:p>
            <a:pPr defTabSz="450578" fontAlgn="base">
              <a:lnSpc>
                <a:spcPct val="115000"/>
              </a:lnSpc>
              <a:spcBef>
                <a:spcPct val="0"/>
              </a:spcBef>
              <a:spcAft>
                <a:spcPct val="0"/>
              </a:spcAft>
            </a:pPr>
            <a:r>
              <a:rPr lang="en-NZ" sz="1995" dirty="0">
                <a:solidFill>
                  <a:srgbClr val="003164"/>
                </a:solidFill>
                <a:latin typeface="Calibri"/>
                <a:ea typeface="ＭＳ Ｐゴシック" pitchFamily="-28" charset="-128"/>
              </a:rPr>
              <a:t>       </a:t>
            </a:r>
            <a:r>
              <a:rPr lang="en-GB" sz="1995" dirty="0">
                <a:solidFill>
                  <a:srgbClr val="003164"/>
                </a:solidFill>
                <a:latin typeface="Calibri"/>
                <a:ea typeface="ＭＳ Ｐゴシック" pitchFamily="-28" charset="-128"/>
              </a:rPr>
              <a:t>Smoking prevention programmes in schools </a:t>
            </a:r>
            <a:r>
              <a:rPr lang="en-NZ" sz="1995" dirty="0">
                <a:solidFill>
                  <a:srgbClr val="003164"/>
                </a:solidFill>
                <a:latin typeface="Calibri"/>
                <a:ea typeface="ＭＳ Ｐゴシック" pitchFamily="-28" charset="-128"/>
              </a:rPr>
              <a:t>      </a:t>
            </a:r>
            <a:r>
              <a:rPr lang="en-NZ" sz="1995" dirty="0">
                <a:solidFill>
                  <a:srgbClr val="003164"/>
                </a:solidFill>
                <a:latin typeface="Arial" charset="0"/>
                <a:ea typeface="ＭＳ Ｐゴシック" pitchFamily="-28" charset="-128"/>
              </a:rPr>
              <a:t>  </a:t>
            </a:r>
            <a:endParaRPr lang="en-GB" sz="1995" dirty="0">
              <a:solidFill>
                <a:srgbClr val="003164"/>
              </a:solidFill>
              <a:latin typeface="Arial" charset="0"/>
              <a:ea typeface="ＭＳ Ｐゴシック" pitchFamily="-28" charset="-128"/>
            </a:endParaRPr>
          </a:p>
        </p:txBody>
      </p:sp>
      <p:sp>
        <p:nvSpPr>
          <p:cNvPr id="175108" name="Text Box 4"/>
          <p:cNvSpPr txBox="1">
            <a:spLocks noChangeArrowheads="1"/>
          </p:cNvSpPr>
          <p:nvPr/>
        </p:nvSpPr>
        <p:spPr bwMode="auto">
          <a:xfrm>
            <a:off x="7369290" y="2649461"/>
            <a:ext cx="2958495" cy="737462"/>
          </a:xfrm>
          <a:prstGeom prst="rect">
            <a:avLst/>
          </a:prstGeom>
          <a:solidFill>
            <a:srgbClr val="FFC000"/>
          </a:solid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2086" b="1" dirty="0">
                <a:solidFill>
                  <a:srgbClr val="003164"/>
                </a:solidFill>
                <a:latin typeface="Calibri"/>
                <a:ea typeface="ＭＳ Ｐゴシック" pitchFamily="-28" charset="-128"/>
              </a:rPr>
              <a:t>Themes/issues that emerge in the literature</a:t>
            </a:r>
            <a:endParaRPr lang="en-GB" sz="2086" b="1" dirty="0">
              <a:solidFill>
                <a:srgbClr val="003164"/>
              </a:solidFill>
              <a:latin typeface="Calibri"/>
              <a:ea typeface="ＭＳ Ｐゴシック" pitchFamily="-28" charset="-128"/>
            </a:endParaRPr>
          </a:p>
        </p:txBody>
      </p:sp>
      <p:sp>
        <p:nvSpPr>
          <p:cNvPr id="175109" name="Text Box 5"/>
          <p:cNvSpPr txBox="1">
            <a:spLocks noChangeArrowheads="1"/>
          </p:cNvSpPr>
          <p:nvPr/>
        </p:nvSpPr>
        <p:spPr bwMode="auto">
          <a:xfrm>
            <a:off x="7369290" y="4036161"/>
            <a:ext cx="2958495" cy="737462"/>
          </a:xfrm>
          <a:prstGeom prst="rect">
            <a:avLst/>
          </a:prstGeom>
          <a:solidFill>
            <a:srgbClr val="FFC000"/>
          </a:solid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2086" b="1" dirty="0">
                <a:solidFill>
                  <a:srgbClr val="003164"/>
                </a:solidFill>
                <a:latin typeface="Calibri"/>
                <a:ea typeface="ＭＳ Ｐゴシック" pitchFamily="-28" charset="-128"/>
              </a:rPr>
              <a:t>Set out under headings and sub-headings</a:t>
            </a:r>
            <a:endParaRPr lang="en-GB" sz="2086" b="1" dirty="0">
              <a:solidFill>
                <a:srgbClr val="003164"/>
              </a:solidFill>
              <a:latin typeface="Calibri"/>
              <a:ea typeface="ＭＳ Ｐゴシック" pitchFamily="-28" charset="-128"/>
            </a:endParaRPr>
          </a:p>
        </p:txBody>
      </p:sp>
      <p:sp>
        <p:nvSpPr>
          <p:cNvPr id="9228" name="Text Box 12"/>
          <p:cNvSpPr txBox="1">
            <a:spLocks noChangeArrowheads="1"/>
          </p:cNvSpPr>
          <p:nvPr/>
        </p:nvSpPr>
        <p:spPr bwMode="auto">
          <a:xfrm>
            <a:off x="7583524" y="6553200"/>
            <a:ext cx="3358710" cy="318758"/>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451" dirty="0">
                <a:solidFill>
                  <a:prstClr val="black"/>
                </a:solidFill>
                <a:latin typeface="Arial" charset="0"/>
                <a:ea typeface="ＭＳ Ｐゴシック" pitchFamily="-28" charset="-128"/>
              </a:rPr>
              <a:t>(Source:  Roberts &amp; Pettigrew, 2007)  </a:t>
            </a:r>
          </a:p>
        </p:txBody>
      </p:sp>
      <p:cxnSp>
        <p:nvCxnSpPr>
          <p:cNvPr id="8" name="Straight Connector 7"/>
          <p:cNvCxnSpPr/>
          <p:nvPr/>
        </p:nvCxnSpPr>
        <p:spPr>
          <a:xfrm>
            <a:off x="1706857" y="1796577"/>
            <a:ext cx="3638230" cy="0"/>
          </a:xfrm>
          <a:prstGeom prst="line">
            <a:avLst/>
          </a:prstGeom>
          <a:ln>
            <a:solidFill>
              <a:srgbClr val="003164"/>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18655" y="3375812"/>
            <a:ext cx="4027870" cy="0"/>
          </a:xfrm>
          <a:prstGeom prst="line">
            <a:avLst/>
          </a:prstGeom>
          <a:ln>
            <a:solidFill>
              <a:srgbClr val="003164"/>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8653" y="4539048"/>
            <a:ext cx="2013934" cy="0"/>
          </a:xfrm>
          <a:prstGeom prst="line">
            <a:avLst/>
          </a:prstGeom>
          <a:ln>
            <a:solidFill>
              <a:srgbClr val="003164"/>
            </a:solidFill>
            <a:prstDash val="sys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4623" y="78931"/>
            <a:ext cx="8777619" cy="444370"/>
          </a:xfrm>
          <a:prstGeom prst="rect">
            <a:avLst/>
          </a:prstGeom>
          <a:solidFill>
            <a:srgbClr val="FFC000"/>
          </a:solidFill>
        </p:spPr>
        <p:txBody>
          <a:bodyPr wrap="square" lIns="94568" tIns="47284" rIns="94568" bIns="47284" rtlCol="0">
            <a:spAutoFit/>
          </a:bodyPr>
          <a:lstStyle/>
          <a:p>
            <a:pPr defTabSz="450578" fontAlgn="base">
              <a:spcBef>
                <a:spcPct val="0"/>
              </a:spcBef>
              <a:spcAft>
                <a:spcPct val="0"/>
              </a:spcAft>
            </a:pPr>
            <a:r>
              <a:rPr lang="en-NZ" sz="2267" b="1" dirty="0">
                <a:solidFill>
                  <a:srgbClr val="1F497D"/>
                </a:solidFill>
                <a:latin typeface="Calibri"/>
                <a:ea typeface="ＭＳ Ｐゴシック" pitchFamily="-28" charset="-128"/>
              </a:rPr>
              <a:t>Organised by key themes or findings</a:t>
            </a:r>
          </a:p>
        </p:txBody>
      </p:sp>
    </p:spTree>
    <p:custDataLst>
      <p:tags r:id="rId1"/>
    </p:custDataLst>
    <p:extLst>
      <p:ext uri="{BB962C8B-B14F-4D97-AF65-F5344CB8AC3E}">
        <p14:creationId xmlns:p14="http://schemas.microsoft.com/office/powerpoint/2010/main" val="42084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fade">
                                      <p:cBhvr>
                                        <p:cTn id="7" dur="1000"/>
                                        <p:tgtEl>
                                          <p:spTgt spid="175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9"/>
                                        </p:tgtEl>
                                        <p:attrNameLst>
                                          <p:attrName>style.visibility</p:attrName>
                                        </p:attrNameLst>
                                      </p:cBhvr>
                                      <p:to>
                                        <p:strVal val="visible"/>
                                      </p:to>
                                    </p:set>
                                    <p:animEffect transition="in" filter="fade">
                                      <p:cBhvr>
                                        <p:cTn id="12" dur="1000"/>
                                        <p:tgtEl>
                                          <p:spTgt spid="175109"/>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nimBg="1"/>
      <p:bldP spid="175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746171" y="1380511"/>
            <a:ext cx="8548219" cy="477840"/>
          </a:xfrm>
          <a:prstGeom prst="rect">
            <a:avLst/>
          </a:prstGeom>
          <a:noFill/>
          <a:ln w="9525">
            <a:noFill/>
            <a:miter lim="800000"/>
            <a:headEnd/>
            <a:tailEnd/>
          </a:ln>
        </p:spPr>
        <p:txBody>
          <a:bodyPr lIns="94568" tIns="47284" rIns="94568" bIns="47284">
            <a:spAutoFit/>
          </a:bodyPr>
          <a:lstStyle/>
          <a:p>
            <a:pPr defTabSz="450578" fontAlgn="base">
              <a:lnSpc>
                <a:spcPct val="110000"/>
              </a:lnSpc>
              <a:spcBef>
                <a:spcPct val="0"/>
              </a:spcBef>
              <a:spcAft>
                <a:spcPct val="0"/>
              </a:spcAft>
            </a:pPr>
            <a:r>
              <a:rPr lang="en-NZ" sz="2448" dirty="0">
                <a:solidFill>
                  <a:srgbClr val="1F497D"/>
                </a:solidFill>
                <a:latin typeface="Arial" charset="0"/>
                <a:ea typeface="ＭＳ Ｐゴシック" pitchFamily="-28" charset="-128"/>
              </a:rPr>
              <a:t>A literature review is </a:t>
            </a:r>
            <a:r>
              <a:rPr lang="en-NZ" sz="2448" u="sng" dirty="0">
                <a:solidFill>
                  <a:srgbClr val="1F497D"/>
                </a:solidFill>
                <a:latin typeface="Arial" charset="0"/>
                <a:ea typeface="ＭＳ Ｐゴシック" pitchFamily="-28" charset="-128"/>
              </a:rPr>
              <a:t>not</a:t>
            </a:r>
            <a:r>
              <a:rPr lang="en-NZ" sz="2448" dirty="0">
                <a:solidFill>
                  <a:srgbClr val="1F497D"/>
                </a:solidFill>
                <a:latin typeface="Arial" charset="0"/>
                <a:ea typeface="ＭＳ Ｐゴシック" pitchFamily="-28" charset="-128"/>
              </a:rPr>
              <a:t> just a collection of summaries</a:t>
            </a:r>
            <a:r>
              <a:rPr lang="en-NZ" sz="2448" b="1" dirty="0">
                <a:solidFill>
                  <a:srgbClr val="1F497D"/>
                </a:solidFill>
                <a:latin typeface="Arial" charset="0"/>
                <a:ea typeface="ＭＳ Ｐゴシック" pitchFamily="-28" charset="-128"/>
              </a:rPr>
              <a:t>:   </a:t>
            </a:r>
          </a:p>
        </p:txBody>
      </p:sp>
      <p:sp>
        <p:nvSpPr>
          <p:cNvPr id="176131" name="Text Box 3"/>
          <p:cNvSpPr txBox="1">
            <a:spLocks noChangeArrowheads="1"/>
          </p:cNvSpPr>
          <p:nvPr/>
        </p:nvSpPr>
        <p:spPr bwMode="auto">
          <a:xfrm>
            <a:off x="4187796" y="2492375"/>
            <a:ext cx="3587560"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Arial" charset="0"/>
                <a:ea typeface="ＭＳ Ｐゴシック" pitchFamily="-28" charset="-128"/>
              </a:rPr>
              <a:t>Research by Brown (2002)</a:t>
            </a:r>
          </a:p>
        </p:txBody>
      </p:sp>
      <p:sp>
        <p:nvSpPr>
          <p:cNvPr id="176132" name="Text Box 4"/>
          <p:cNvSpPr txBox="1">
            <a:spLocks noChangeArrowheads="1"/>
          </p:cNvSpPr>
          <p:nvPr/>
        </p:nvSpPr>
        <p:spPr bwMode="auto">
          <a:xfrm>
            <a:off x="4187796" y="3500439"/>
            <a:ext cx="3587560"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Arial" charset="0"/>
                <a:ea typeface="ＭＳ Ｐゴシック" pitchFamily="-28" charset="-128"/>
              </a:rPr>
              <a:t>Research by Smith (2005)</a:t>
            </a:r>
          </a:p>
        </p:txBody>
      </p:sp>
      <p:sp>
        <p:nvSpPr>
          <p:cNvPr id="176133" name="Text Box 5"/>
          <p:cNvSpPr txBox="1">
            <a:spLocks noChangeArrowheads="1"/>
          </p:cNvSpPr>
          <p:nvPr/>
        </p:nvSpPr>
        <p:spPr bwMode="auto">
          <a:xfrm>
            <a:off x="4187796" y="4581525"/>
            <a:ext cx="3663282"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Arial" charset="0"/>
                <a:ea typeface="ＭＳ Ｐゴシック" pitchFamily="-28" charset="-128"/>
              </a:rPr>
              <a:t>Research by </a:t>
            </a:r>
            <a:r>
              <a:rPr lang="en-NZ" sz="2086" b="1" dirty="0" err="1">
                <a:solidFill>
                  <a:srgbClr val="003164"/>
                </a:solidFill>
                <a:latin typeface="Arial" charset="0"/>
                <a:ea typeface="ＭＳ Ｐゴシック" pitchFamily="-28" charset="-128"/>
              </a:rPr>
              <a:t>Atken</a:t>
            </a:r>
            <a:r>
              <a:rPr lang="en-NZ" sz="2086" b="1">
                <a:solidFill>
                  <a:srgbClr val="003164"/>
                </a:solidFill>
                <a:latin typeface="Arial" charset="0"/>
                <a:ea typeface="ＭＳ Ｐゴシック" pitchFamily="-28" charset="-128"/>
              </a:rPr>
              <a:t> (2007</a:t>
            </a:r>
            <a:r>
              <a:rPr lang="en-NZ" sz="2086" b="1" dirty="0">
                <a:solidFill>
                  <a:srgbClr val="003164"/>
                </a:solidFill>
                <a:latin typeface="Arial" charset="0"/>
                <a:ea typeface="ＭＳ Ｐゴシック" pitchFamily="-28" charset="-128"/>
              </a:rPr>
              <a:t>)</a:t>
            </a:r>
          </a:p>
        </p:txBody>
      </p:sp>
      <p:sp>
        <p:nvSpPr>
          <p:cNvPr id="10246" name="Text Box 6"/>
          <p:cNvSpPr txBox="1">
            <a:spLocks noChangeArrowheads="1"/>
          </p:cNvSpPr>
          <p:nvPr/>
        </p:nvSpPr>
        <p:spPr bwMode="auto">
          <a:xfrm>
            <a:off x="2050742" y="531370"/>
            <a:ext cx="8243646" cy="555939"/>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992" b="1" dirty="0">
                <a:solidFill>
                  <a:srgbClr val="1F497D"/>
                </a:solidFill>
                <a:latin typeface="Arial" charset="0"/>
                <a:ea typeface="ＭＳ Ｐゴシック" pitchFamily="-28" charset="-128"/>
              </a:rPr>
              <a:t>Synthesise information on existing research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1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Effect transition="in" filter="fade">
                                      <p:cBhvr>
                                        <p:cTn id="12" dur="1000"/>
                                        <p:tgtEl>
                                          <p:spTgt spid="176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2"/>
                                        </p:tgtEl>
                                        <p:attrNameLst>
                                          <p:attrName>style.visibility</p:attrName>
                                        </p:attrNameLst>
                                      </p:cBhvr>
                                      <p:to>
                                        <p:strVal val="visible"/>
                                      </p:to>
                                    </p:set>
                                    <p:animEffect transition="in" filter="fade">
                                      <p:cBhvr>
                                        <p:cTn id="17" dur="1000"/>
                                        <p:tgtEl>
                                          <p:spTgt spid="1761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Effect transition="in" filter="fade">
                                      <p:cBhvr>
                                        <p:cTn id="22" dur="10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animBg="1"/>
      <p:bldP spid="176132" grpId="0" animBg="1"/>
      <p:bldP spid="17613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233320" y="2058965"/>
            <a:ext cx="3511836"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Calibri"/>
                <a:ea typeface="ＭＳ Ｐゴシック" pitchFamily="-28" charset="-128"/>
              </a:rPr>
              <a:t>Research by Brown (2002)</a:t>
            </a:r>
          </a:p>
        </p:txBody>
      </p:sp>
      <p:sp>
        <p:nvSpPr>
          <p:cNvPr id="11267" name="Text Box 3"/>
          <p:cNvSpPr txBox="1">
            <a:spLocks noChangeArrowheads="1"/>
          </p:cNvSpPr>
          <p:nvPr/>
        </p:nvSpPr>
        <p:spPr bwMode="auto">
          <a:xfrm>
            <a:off x="4112075" y="3753890"/>
            <a:ext cx="3511836"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Calibri"/>
                <a:ea typeface="ＭＳ Ｐゴシック" pitchFamily="-28" charset="-128"/>
              </a:rPr>
              <a:t>Research by Smith (2005)</a:t>
            </a:r>
          </a:p>
        </p:txBody>
      </p:sp>
      <p:sp>
        <p:nvSpPr>
          <p:cNvPr id="11268" name="Text Box 4"/>
          <p:cNvSpPr txBox="1">
            <a:spLocks noChangeArrowheads="1"/>
          </p:cNvSpPr>
          <p:nvPr/>
        </p:nvSpPr>
        <p:spPr bwMode="auto">
          <a:xfrm>
            <a:off x="4124032" y="5292988"/>
            <a:ext cx="3510154" cy="416477"/>
          </a:xfrm>
          <a:prstGeom prst="rect">
            <a:avLst/>
          </a:prstGeom>
          <a:solidFill>
            <a:srgbClr val="FFC000"/>
          </a:solidFill>
          <a:ln w="38100">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003164"/>
                </a:solidFill>
                <a:latin typeface="Calibri"/>
                <a:ea typeface="ＭＳ Ｐゴシック" pitchFamily="-28" charset="-128"/>
              </a:rPr>
              <a:t>Research by </a:t>
            </a:r>
            <a:r>
              <a:rPr lang="en-NZ" sz="2086" b="1" dirty="0" err="1">
                <a:solidFill>
                  <a:srgbClr val="003164"/>
                </a:solidFill>
                <a:latin typeface="Calibri"/>
                <a:ea typeface="ＭＳ Ｐゴシック" pitchFamily="-28" charset="-128"/>
              </a:rPr>
              <a:t>Atken</a:t>
            </a:r>
            <a:r>
              <a:rPr lang="en-NZ" sz="2086" b="1" dirty="0">
                <a:solidFill>
                  <a:srgbClr val="003164"/>
                </a:solidFill>
                <a:latin typeface="Calibri"/>
                <a:ea typeface="ＭＳ Ｐゴシック" pitchFamily="-28" charset="-128"/>
              </a:rPr>
              <a:t> (2007)</a:t>
            </a:r>
          </a:p>
        </p:txBody>
      </p:sp>
      <p:sp>
        <p:nvSpPr>
          <p:cNvPr id="177157" name="Line 5"/>
          <p:cNvSpPr>
            <a:spLocks noChangeShapeType="1"/>
          </p:cNvSpPr>
          <p:nvPr/>
        </p:nvSpPr>
        <p:spPr bwMode="auto">
          <a:xfrm>
            <a:off x="2824955" y="1412875"/>
            <a:ext cx="1068528" cy="0"/>
          </a:xfrm>
          <a:prstGeom prst="line">
            <a:avLst/>
          </a:prstGeom>
          <a:noFill/>
          <a:ln w="38100">
            <a:solidFill>
              <a:srgbClr val="003164"/>
            </a:solidFill>
            <a:round/>
            <a:headEnd/>
            <a:tailEnd type="triangle" w="med" len="me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77158" name="Line 6"/>
          <p:cNvSpPr>
            <a:spLocks noChangeShapeType="1"/>
          </p:cNvSpPr>
          <p:nvPr/>
        </p:nvSpPr>
        <p:spPr bwMode="auto">
          <a:xfrm>
            <a:off x="2737290" y="3121802"/>
            <a:ext cx="1068528" cy="0"/>
          </a:xfrm>
          <a:prstGeom prst="line">
            <a:avLst/>
          </a:prstGeom>
          <a:noFill/>
          <a:ln w="38100">
            <a:solidFill>
              <a:srgbClr val="003164"/>
            </a:solidFill>
            <a:round/>
            <a:headEnd/>
            <a:tailEnd type="triangle" w="med" len="me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77159" name="Text Box 7"/>
          <p:cNvSpPr txBox="1">
            <a:spLocks noChangeArrowheads="1"/>
          </p:cNvSpPr>
          <p:nvPr/>
        </p:nvSpPr>
        <p:spPr bwMode="auto">
          <a:xfrm>
            <a:off x="3965267" y="883696"/>
            <a:ext cx="6411163" cy="105844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b="1" i="1" dirty="0">
                <a:solidFill>
                  <a:srgbClr val="1F497D"/>
                </a:solidFill>
                <a:latin typeface="Calibri"/>
                <a:ea typeface="ＭＳ Ｐゴシック" pitchFamily="-28" charset="-128"/>
              </a:rPr>
              <a:t>Where is your voice here?</a:t>
            </a:r>
            <a:r>
              <a:rPr lang="en-NZ" sz="2086" dirty="0">
                <a:solidFill>
                  <a:srgbClr val="1F497D"/>
                </a:solidFill>
                <a:latin typeface="Calibri"/>
                <a:ea typeface="ＭＳ Ｐゴシック" pitchFamily="-28" charset="-128"/>
              </a:rPr>
              <a:t> What is the point you’re making about the topic in this paragraph? Which issue does the research highlight?</a:t>
            </a:r>
          </a:p>
        </p:txBody>
      </p:sp>
      <p:sp>
        <p:nvSpPr>
          <p:cNvPr id="177160" name="Text Box 8"/>
          <p:cNvSpPr txBox="1">
            <a:spLocks noChangeArrowheads="1"/>
          </p:cNvSpPr>
          <p:nvPr/>
        </p:nvSpPr>
        <p:spPr bwMode="auto">
          <a:xfrm>
            <a:off x="4036787" y="2743383"/>
            <a:ext cx="6564290" cy="737462"/>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b="1" i="1" dirty="0">
                <a:solidFill>
                  <a:srgbClr val="1F497D"/>
                </a:solidFill>
                <a:latin typeface="Calibri"/>
                <a:ea typeface="ＭＳ Ｐゴシック" pitchFamily="-28" charset="-128"/>
              </a:rPr>
              <a:t>Where is your voice here?</a:t>
            </a:r>
            <a:r>
              <a:rPr lang="en-NZ" sz="2086" dirty="0">
                <a:solidFill>
                  <a:srgbClr val="1F497D"/>
                </a:solidFill>
                <a:latin typeface="Calibri"/>
                <a:ea typeface="ＭＳ Ｐゴシック" pitchFamily="-28" charset="-128"/>
              </a:rPr>
              <a:t> What is the relationship between Brown’s research and Smith’s research?</a:t>
            </a:r>
          </a:p>
        </p:txBody>
      </p:sp>
      <p:sp>
        <p:nvSpPr>
          <p:cNvPr id="177161" name="Line 9"/>
          <p:cNvSpPr>
            <a:spLocks noChangeShapeType="1"/>
          </p:cNvSpPr>
          <p:nvPr/>
        </p:nvSpPr>
        <p:spPr bwMode="auto">
          <a:xfrm>
            <a:off x="2781123" y="4763709"/>
            <a:ext cx="1068528" cy="0"/>
          </a:xfrm>
          <a:prstGeom prst="line">
            <a:avLst/>
          </a:prstGeom>
          <a:noFill/>
          <a:ln w="38100">
            <a:solidFill>
              <a:srgbClr val="003164"/>
            </a:solidFill>
            <a:round/>
            <a:headEnd/>
            <a:tailEnd type="triangle" w="med" len="me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77162" name="Text Box 10"/>
          <p:cNvSpPr txBox="1">
            <a:spLocks noChangeArrowheads="1"/>
          </p:cNvSpPr>
          <p:nvPr/>
        </p:nvSpPr>
        <p:spPr bwMode="auto">
          <a:xfrm>
            <a:off x="3958947" y="4373967"/>
            <a:ext cx="6564292" cy="737462"/>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b="1" i="1" dirty="0">
                <a:solidFill>
                  <a:srgbClr val="003164"/>
                </a:solidFill>
                <a:latin typeface="Calibri"/>
                <a:ea typeface="ＭＳ Ｐゴシック" pitchFamily="-28" charset="-128"/>
              </a:rPr>
              <a:t>Where is your voice here?</a:t>
            </a:r>
            <a:r>
              <a:rPr lang="en-NZ" sz="2086" b="1" dirty="0">
                <a:solidFill>
                  <a:srgbClr val="003164"/>
                </a:solidFill>
                <a:latin typeface="Calibri"/>
                <a:ea typeface="ＭＳ Ｐゴシック" pitchFamily="-28" charset="-128"/>
              </a:rPr>
              <a:t> </a:t>
            </a:r>
            <a:r>
              <a:rPr lang="en-NZ" sz="2086" dirty="0">
                <a:solidFill>
                  <a:srgbClr val="003164"/>
                </a:solidFill>
                <a:latin typeface="Calibri"/>
                <a:ea typeface="ＭＳ Ｐゴシック" pitchFamily="-28" charset="-128"/>
              </a:rPr>
              <a:t>What is the relationship between </a:t>
            </a:r>
            <a:r>
              <a:rPr lang="en-NZ" sz="2086" dirty="0" err="1">
                <a:solidFill>
                  <a:srgbClr val="003164"/>
                </a:solidFill>
                <a:latin typeface="Calibri"/>
                <a:ea typeface="ＭＳ Ｐゴシック" pitchFamily="-28" charset="-128"/>
              </a:rPr>
              <a:t>Atken’s</a:t>
            </a:r>
            <a:r>
              <a:rPr lang="en-NZ" sz="2086" dirty="0">
                <a:solidFill>
                  <a:srgbClr val="003164"/>
                </a:solidFill>
                <a:latin typeface="Calibri"/>
                <a:ea typeface="ＭＳ Ｐゴシック" pitchFamily="-28" charset="-128"/>
              </a:rPr>
              <a:t> research and that of Brown and of Smith?</a:t>
            </a:r>
          </a:p>
        </p:txBody>
      </p:sp>
      <p:sp>
        <p:nvSpPr>
          <p:cNvPr id="177163" name="Text Box 11"/>
          <p:cNvSpPr txBox="1">
            <a:spLocks noChangeArrowheads="1"/>
          </p:cNvSpPr>
          <p:nvPr/>
        </p:nvSpPr>
        <p:spPr bwMode="auto">
          <a:xfrm>
            <a:off x="3944542" y="5797813"/>
            <a:ext cx="6793142"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b="1" dirty="0">
                <a:solidFill>
                  <a:srgbClr val="003164"/>
                </a:solidFill>
                <a:latin typeface="Calibri"/>
                <a:ea typeface="ＭＳ Ｐゴシック" pitchFamily="-28" charset="-128"/>
              </a:rPr>
              <a:t>How are all these linked to your research question?</a:t>
            </a:r>
          </a:p>
        </p:txBody>
      </p:sp>
      <p:sp>
        <p:nvSpPr>
          <p:cNvPr id="11276" name="Text Box 13"/>
          <p:cNvSpPr txBox="1">
            <a:spLocks noChangeArrowheads="1"/>
          </p:cNvSpPr>
          <p:nvPr/>
        </p:nvSpPr>
        <p:spPr bwMode="auto">
          <a:xfrm>
            <a:off x="1903935" y="260351"/>
            <a:ext cx="8472495" cy="472198"/>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448" i="1" dirty="0">
                <a:solidFill>
                  <a:srgbClr val="1F497D"/>
                </a:solidFill>
                <a:latin typeface="Calibri"/>
                <a:ea typeface="ＭＳ Ｐゴシック" pitchFamily="-28" charset="-128"/>
              </a:rPr>
              <a:t>Synthesise information on existing research on the topic</a:t>
            </a:r>
            <a:endParaRPr lang="en-GB" sz="2448" i="1" dirty="0">
              <a:solidFill>
                <a:srgbClr val="1F497D"/>
              </a:solidFill>
              <a:latin typeface="Calibri"/>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wipe(left)">
                                      <p:cBhvr>
                                        <p:cTn id="7" dur="500"/>
                                        <p:tgtEl>
                                          <p:spTgt spid="1771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fade">
                                      <p:cBhvr>
                                        <p:cTn id="11" dur="1000"/>
                                        <p:tgtEl>
                                          <p:spTgt spid="1771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7158"/>
                                        </p:tgtEl>
                                        <p:attrNameLst>
                                          <p:attrName>style.visibility</p:attrName>
                                        </p:attrNameLst>
                                      </p:cBhvr>
                                      <p:to>
                                        <p:strVal val="visible"/>
                                      </p:to>
                                    </p:set>
                                    <p:animEffect transition="in" filter="wipe(left)">
                                      <p:cBhvr>
                                        <p:cTn id="16" dur="500"/>
                                        <p:tgtEl>
                                          <p:spTgt spid="17715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7160"/>
                                        </p:tgtEl>
                                        <p:attrNameLst>
                                          <p:attrName>style.visibility</p:attrName>
                                        </p:attrNameLst>
                                      </p:cBhvr>
                                      <p:to>
                                        <p:strVal val="visible"/>
                                      </p:to>
                                    </p:set>
                                    <p:animEffect transition="in" filter="fade">
                                      <p:cBhvr>
                                        <p:cTn id="20" dur="1000"/>
                                        <p:tgtEl>
                                          <p:spTgt spid="1771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7161"/>
                                        </p:tgtEl>
                                        <p:attrNameLst>
                                          <p:attrName>style.visibility</p:attrName>
                                        </p:attrNameLst>
                                      </p:cBhvr>
                                      <p:to>
                                        <p:strVal val="visible"/>
                                      </p:to>
                                    </p:set>
                                    <p:animEffect transition="in" filter="wipe(left)">
                                      <p:cBhvr>
                                        <p:cTn id="25" dur="500"/>
                                        <p:tgtEl>
                                          <p:spTgt spid="17716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7162"/>
                                        </p:tgtEl>
                                        <p:attrNameLst>
                                          <p:attrName>style.visibility</p:attrName>
                                        </p:attrNameLst>
                                      </p:cBhvr>
                                      <p:to>
                                        <p:strVal val="visible"/>
                                      </p:to>
                                    </p:set>
                                    <p:animEffect transition="in" filter="fade">
                                      <p:cBhvr>
                                        <p:cTn id="29" dur="1000"/>
                                        <p:tgtEl>
                                          <p:spTgt spid="1771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7163"/>
                                        </p:tgtEl>
                                        <p:attrNameLst>
                                          <p:attrName>style.visibility</p:attrName>
                                        </p:attrNameLst>
                                      </p:cBhvr>
                                      <p:to>
                                        <p:strVal val="visible"/>
                                      </p:to>
                                    </p:set>
                                    <p:animEffect transition="in" filter="wipe(left)">
                                      <p:cBhvr>
                                        <p:cTn id="34" dur="500"/>
                                        <p:tgtEl>
                                          <p:spTgt spid="17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P spid="177158" grpId="0" animBg="1"/>
      <p:bldP spid="177159" grpId="0"/>
      <p:bldP spid="177160" grpId="0"/>
      <p:bldP spid="177161" grpId="0" animBg="1"/>
      <p:bldP spid="177162" grpId="0"/>
      <p:bldP spid="17716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668764" y="188914"/>
            <a:ext cx="8625624" cy="472198"/>
          </a:xfrm>
          <a:prstGeom prst="rect">
            <a:avLst/>
          </a:prstGeom>
          <a:solidFill>
            <a:srgbClr val="FFC000"/>
          </a:solidFill>
          <a:ln w="9525">
            <a:noFill/>
            <a:miter lim="800000"/>
            <a:headEnd/>
            <a:tailEnd/>
          </a:ln>
        </p:spPr>
        <p:txBody>
          <a:bodyPr lIns="94568" tIns="47284" rIns="94568" bIns="47284">
            <a:spAutoFit/>
          </a:bodyPr>
          <a:lstStyle/>
          <a:p>
            <a:pPr defTabSz="450578" fontAlgn="base">
              <a:spcBef>
                <a:spcPct val="50000"/>
              </a:spcBef>
              <a:spcAft>
                <a:spcPct val="0"/>
              </a:spcAft>
            </a:pPr>
            <a:r>
              <a:rPr lang="en-GB" sz="2448" b="1" dirty="0">
                <a:solidFill>
                  <a:srgbClr val="002060"/>
                </a:solidFill>
                <a:latin typeface="Calibri"/>
                <a:ea typeface="ＭＳ Ｐゴシック" pitchFamily="-28" charset="-128"/>
              </a:rPr>
              <a:t>Synthesise existing research on topic</a:t>
            </a:r>
          </a:p>
        </p:txBody>
      </p:sp>
      <p:sp>
        <p:nvSpPr>
          <p:cNvPr id="24579" name="Text Box 3"/>
          <p:cNvSpPr txBox="1">
            <a:spLocks noChangeArrowheads="1"/>
          </p:cNvSpPr>
          <p:nvPr/>
        </p:nvSpPr>
        <p:spPr bwMode="auto">
          <a:xfrm>
            <a:off x="1668766" y="908051"/>
            <a:ext cx="8701344" cy="5398033"/>
          </a:xfrm>
          <a:prstGeom prst="rect">
            <a:avLst/>
          </a:prstGeom>
          <a:noFill/>
          <a:ln w="9525">
            <a:noFill/>
            <a:miter lim="800000"/>
            <a:headEnd/>
            <a:tailEnd/>
          </a:ln>
        </p:spPr>
        <p:txBody>
          <a:bodyPr wrap="square" lIns="94568" tIns="47284" rIns="94568" bIns="47284">
            <a:spAutoFit/>
          </a:bodyPr>
          <a:lstStyle/>
          <a:p>
            <a:pPr defTabSz="450578" fontAlgn="base">
              <a:lnSpc>
                <a:spcPct val="120000"/>
              </a:lnSpc>
              <a:spcBef>
                <a:spcPct val="50000"/>
              </a:spcBef>
              <a:spcAft>
                <a:spcPct val="0"/>
              </a:spcAft>
            </a:pPr>
            <a:r>
              <a:rPr lang="en-NZ" sz="2086" b="1" dirty="0">
                <a:solidFill>
                  <a:srgbClr val="002060"/>
                </a:solidFill>
                <a:latin typeface="Calibri"/>
                <a:ea typeface="ＭＳ Ｐゴシック" pitchFamily="-28" charset="-128"/>
              </a:rPr>
              <a:t>Correlates of Burnout</a:t>
            </a:r>
          </a:p>
          <a:p>
            <a:pPr defTabSz="450578" fontAlgn="base">
              <a:lnSpc>
                <a:spcPct val="120000"/>
              </a:lnSpc>
              <a:spcBef>
                <a:spcPct val="0"/>
              </a:spcBef>
              <a:spcAft>
                <a:spcPct val="0"/>
              </a:spcAft>
            </a:pPr>
            <a:r>
              <a:rPr lang="en-NZ" sz="2086" dirty="0">
                <a:solidFill>
                  <a:srgbClr val="002060"/>
                </a:solidFill>
                <a:latin typeface="Calibri"/>
                <a:ea typeface="ＭＳ Ｐゴシック" pitchFamily="-28" charset="-128"/>
              </a:rPr>
              <a:t>Correlates of burnout can be grouped into three major categories: individual (or personal), job, and organisational…</a:t>
            </a:r>
          </a:p>
          <a:p>
            <a:pPr defTabSz="450578" fontAlgn="base">
              <a:lnSpc>
                <a:spcPct val="120000"/>
              </a:lnSpc>
              <a:spcBef>
                <a:spcPct val="50000"/>
              </a:spcBef>
              <a:spcAft>
                <a:spcPct val="0"/>
              </a:spcAft>
            </a:pPr>
            <a:r>
              <a:rPr lang="en-NZ" sz="2086" b="1" i="1" dirty="0">
                <a:solidFill>
                  <a:srgbClr val="002060"/>
                </a:solidFill>
                <a:latin typeface="Calibri"/>
                <a:ea typeface="ＭＳ Ｐゴシック" pitchFamily="-28" charset="-128"/>
              </a:rPr>
              <a:t>Individual Level Correlates</a:t>
            </a:r>
          </a:p>
          <a:p>
            <a:pPr defTabSz="450578" fontAlgn="base">
              <a:lnSpc>
                <a:spcPct val="120000"/>
              </a:lnSpc>
              <a:spcBef>
                <a:spcPct val="0"/>
              </a:spcBef>
              <a:spcAft>
                <a:spcPct val="0"/>
              </a:spcAft>
            </a:pPr>
            <a:r>
              <a:rPr lang="en-NZ" sz="2086" dirty="0">
                <a:solidFill>
                  <a:srgbClr val="002060"/>
                </a:solidFill>
                <a:latin typeface="Calibri"/>
                <a:ea typeface="ＭＳ Ｐゴシック" pitchFamily="-28" charset="-128"/>
              </a:rPr>
              <a:t>Demographic variables (such as gender and age) represent examples of variables studied at the individual level. Gender has been frequently investigated as a correlate of burnout, although findings for this variable are varied. Although there are some studies showing that burnout occurs more often among women than among men (Bussing &amp; </a:t>
            </a:r>
            <a:r>
              <a:rPr lang="en-NZ" sz="2086" dirty="0" err="1">
                <a:solidFill>
                  <a:srgbClr val="002060"/>
                </a:solidFill>
                <a:latin typeface="Calibri"/>
                <a:ea typeface="ＭＳ Ｐゴシック" pitchFamily="-28" charset="-128"/>
              </a:rPr>
              <a:t>Perrar</a:t>
            </a:r>
            <a:r>
              <a:rPr lang="en-NZ" sz="2086" dirty="0">
                <a:solidFill>
                  <a:srgbClr val="002060"/>
                </a:solidFill>
                <a:latin typeface="Calibri"/>
                <a:ea typeface="ＭＳ Ｐゴシック" pitchFamily="-28" charset="-128"/>
              </a:rPr>
              <a:t>, 1991; </a:t>
            </a:r>
            <a:r>
              <a:rPr lang="en-NZ" sz="2086" dirty="0" err="1">
                <a:solidFill>
                  <a:srgbClr val="002060"/>
                </a:solidFill>
                <a:latin typeface="Calibri"/>
                <a:ea typeface="ＭＳ Ｐゴシック" pitchFamily="-28" charset="-128"/>
              </a:rPr>
              <a:t>Maslach</a:t>
            </a:r>
            <a:r>
              <a:rPr lang="en-NZ" sz="2086" dirty="0">
                <a:solidFill>
                  <a:srgbClr val="002060"/>
                </a:solidFill>
                <a:latin typeface="Calibri"/>
                <a:ea typeface="ＭＳ Ｐゴシック" pitchFamily="-28" charset="-128"/>
              </a:rPr>
              <a:t> &amp; Jackson, 1998b; </a:t>
            </a:r>
            <a:r>
              <a:rPr lang="en-NZ" sz="2086" dirty="0" err="1">
                <a:solidFill>
                  <a:srgbClr val="002060"/>
                </a:solidFill>
                <a:latin typeface="Calibri"/>
                <a:ea typeface="ＭＳ Ｐゴシック" pitchFamily="-28" charset="-128"/>
              </a:rPr>
              <a:t>Poulin</a:t>
            </a:r>
            <a:r>
              <a:rPr lang="en-NZ" sz="2086" dirty="0">
                <a:solidFill>
                  <a:srgbClr val="002060"/>
                </a:solidFill>
                <a:latin typeface="Calibri"/>
                <a:ea typeface="ＭＳ Ｐゴシック" pitchFamily="-28" charset="-128"/>
              </a:rPr>
              <a:t> &amp; Walter, 1993a), the opposite is also found (Price &amp; Spence, 1994; Van Horn et al., 1997)…</a:t>
            </a:r>
          </a:p>
          <a:p>
            <a:pPr defTabSz="450578" fontAlgn="base">
              <a:lnSpc>
                <a:spcPct val="120000"/>
              </a:lnSpc>
              <a:spcBef>
                <a:spcPct val="50000"/>
              </a:spcBef>
              <a:spcAft>
                <a:spcPct val="0"/>
              </a:spcAft>
            </a:pPr>
            <a:r>
              <a:rPr lang="en-NZ" sz="2086" dirty="0">
                <a:solidFill>
                  <a:srgbClr val="002060"/>
                </a:solidFill>
                <a:latin typeface="Calibri"/>
                <a:ea typeface="ＭＳ Ｐゴシック" pitchFamily="-28" charset="-128"/>
              </a:rPr>
              <a:t>Age is the most consistent factor related to burnout (Birch et al., 1986; </a:t>
            </a:r>
            <a:r>
              <a:rPr lang="en-NZ" sz="2086" dirty="0" err="1">
                <a:solidFill>
                  <a:srgbClr val="002060"/>
                </a:solidFill>
                <a:latin typeface="Calibri"/>
                <a:ea typeface="ＭＳ Ｐゴシック" pitchFamily="-28" charset="-128"/>
              </a:rPr>
              <a:t>Mor</a:t>
            </a:r>
            <a:r>
              <a:rPr lang="en-NZ" sz="2086" dirty="0">
                <a:solidFill>
                  <a:srgbClr val="002060"/>
                </a:solidFill>
                <a:latin typeface="Calibri"/>
                <a:ea typeface="ＭＳ Ｐゴシック" pitchFamily="-28" charset="-128"/>
              </a:rPr>
              <a:t> &amp; </a:t>
            </a:r>
            <a:r>
              <a:rPr lang="en-NZ" sz="2086" dirty="0" err="1">
                <a:solidFill>
                  <a:srgbClr val="002060"/>
                </a:solidFill>
                <a:latin typeface="Calibri"/>
                <a:ea typeface="ＭＳ Ｐゴシック" pitchFamily="-28" charset="-128"/>
              </a:rPr>
              <a:t>Laliberte</a:t>
            </a:r>
            <a:r>
              <a:rPr lang="en-NZ" sz="2086" dirty="0">
                <a:solidFill>
                  <a:srgbClr val="002060"/>
                </a:solidFill>
                <a:latin typeface="Calibri"/>
                <a:ea typeface="ＭＳ Ｐゴシック" pitchFamily="-28" charset="-128"/>
              </a:rPr>
              <a:t>, 1984; Poulin &amp; Walter, 1993a)… </a:t>
            </a:r>
            <a:endParaRPr lang="en-GB" sz="2086" dirty="0">
              <a:solidFill>
                <a:srgbClr val="002060"/>
              </a:solidFill>
              <a:latin typeface="Calibri"/>
              <a:ea typeface="ＭＳ Ｐゴシック" pitchFamily="-28" charset="-128"/>
            </a:endParaRPr>
          </a:p>
        </p:txBody>
      </p:sp>
      <p:sp>
        <p:nvSpPr>
          <p:cNvPr id="24580" name="Text Box 4"/>
          <p:cNvSpPr txBox="1">
            <a:spLocks noChangeArrowheads="1"/>
          </p:cNvSpPr>
          <p:nvPr/>
        </p:nvSpPr>
        <p:spPr bwMode="auto">
          <a:xfrm>
            <a:off x="1975021" y="5661027"/>
            <a:ext cx="8167922"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4581" name="Text Box 5"/>
          <p:cNvSpPr txBox="1">
            <a:spLocks noChangeArrowheads="1"/>
          </p:cNvSpPr>
          <p:nvPr/>
        </p:nvSpPr>
        <p:spPr bwMode="auto">
          <a:xfrm>
            <a:off x="1897615" y="5661027"/>
            <a:ext cx="8472495"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7660" name="Text Box 12"/>
          <p:cNvSpPr txBox="1">
            <a:spLocks noChangeArrowheads="1"/>
          </p:cNvSpPr>
          <p:nvPr/>
        </p:nvSpPr>
        <p:spPr bwMode="auto">
          <a:xfrm>
            <a:off x="4951751" y="908051"/>
            <a:ext cx="5722932"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814" b="1" i="1" dirty="0">
                <a:solidFill>
                  <a:srgbClr val="FF0000"/>
                </a:solidFill>
                <a:latin typeface="Arial" charset="0"/>
                <a:ea typeface="ＭＳ Ｐゴシック" pitchFamily="-28" charset="-128"/>
              </a:rPr>
              <a:t>Introduce information before going into detail</a:t>
            </a:r>
          </a:p>
        </p:txBody>
      </p:sp>
      <p:sp>
        <p:nvSpPr>
          <p:cNvPr id="7" name="Text Box 12"/>
          <p:cNvSpPr txBox="1">
            <a:spLocks noChangeArrowheads="1"/>
          </p:cNvSpPr>
          <p:nvPr/>
        </p:nvSpPr>
        <p:spPr bwMode="auto">
          <a:xfrm>
            <a:off x="4951751" y="2155711"/>
            <a:ext cx="5722932"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814" b="1" i="1" dirty="0">
                <a:solidFill>
                  <a:srgbClr val="FF0000"/>
                </a:solidFill>
                <a:latin typeface="Arial" charset="0"/>
                <a:ea typeface="ＭＳ Ｐゴシック" pitchFamily="-28" charset="-128"/>
              </a:rPr>
              <a:t>Your voice must guide the discussion</a:t>
            </a:r>
          </a:p>
        </p:txBody>
      </p:sp>
      <p:cxnSp>
        <p:nvCxnSpPr>
          <p:cNvPr id="9" name="Straight Connector 8"/>
          <p:cNvCxnSpPr/>
          <p:nvPr/>
        </p:nvCxnSpPr>
        <p:spPr>
          <a:xfrm>
            <a:off x="2472020" y="4145006"/>
            <a:ext cx="7443850" cy="0"/>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786403" y="4506400"/>
            <a:ext cx="4195173" cy="2"/>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134311" y="4898182"/>
            <a:ext cx="2867403" cy="14314"/>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786402" y="5848317"/>
            <a:ext cx="56481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58984" y="3396352"/>
            <a:ext cx="30406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8766" y="3788133"/>
            <a:ext cx="82471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86403" y="4147266"/>
            <a:ext cx="685619"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 Box 4"/>
          <p:cNvSpPr txBox="1">
            <a:spLocks noChangeArrowheads="1"/>
          </p:cNvSpPr>
          <p:nvPr/>
        </p:nvSpPr>
        <p:spPr bwMode="auto">
          <a:xfrm>
            <a:off x="6886043" y="6407772"/>
            <a:ext cx="3552203" cy="290930"/>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NZ" sz="1270" dirty="0">
                <a:solidFill>
                  <a:prstClr val="black"/>
                </a:solidFill>
                <a:latin typeface="Arial" charset="0"/>
                <a:ea typeface="ＭＳ Ｐゴシック" pitchFamily="-28" charset="-128"/>
              </a:rPr>
              <a:t>(Adapted from Whitehead, 2001, pp. 38-39)</a:t>
            </a:r>
            <a:endParaRPr lang="en-GB" sz="1270" dirty="0">
              <a:solidFill>
                <a:prstClr val="black"/>
              </a:solidFill>
              <a:latin typeface="Arial" charset="0"/>
              <a:ea typeface="ＭＳ Ｐゴシック" pitchFamily="-28" charset="-128"/>
            </a:endParaRPr>
          </a:p>
        </p:txBody>
      </p:sp>
    </p:spTree>
    <p:custDataLst>
      <p:tags r:id="rId1"/>
    </p:custDataLst>
    <p:extLst>
      <p:ext uri="{BB962C8B-B14F-4D97-AF65-F5344CB8AC3E}">
        <p14:creationId xmlns:p14="http://schemas.microsoft.com/office/powerpoint/2010/main" val="38375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wipe(left)">
                                      <p:cBhvr>
                                        <p:cTn id="7" dur="500"/>
                                        <p:tgtEl>
                                          <p:spTgt spid="276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071827" y="653882"/>
            <a:ext cx="8096819" cy="653658"/>
          </a:xfrm>
          <a:prstGeom prst="rect">
            <a:avLst/>
          </a:prstGeom>
          <a:no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3627" b="1" dirty="0">
                <a:solidFill>
                  <a:srgbClr val="003164"/>
                </a:solidFill>
                <a:latin typeface="Calibri"/>
                <a:ea typeface="ＭＳ Ｐゴシック" pitchFamily="-28" charset="-128"/>
              </a:rPr>
              <a:t>Critiquing existing research  on the topic</a:t>
            </a:r>
            <a:endParaRPr lang="en-GB" sz="3627" b="1" dirty="0">
              <a:solidFill>
                <a:srgbClr val="003164"/>
              </a:solidFill>
              <a:latin typeface="Calibri"/>
              <a:ea typeface="ＭＳ Ｐゴシック" pitchFamily="-28" charset="-128"/>
            </a:endParaRPr>
          </a:p>
        </p:txBody>
      </p:sp>
      <p:sp>
        <p:nvSpPr>
          <p:cNvPr id="13315" name="Text Box 5"/>
          <p:cNvSpPr txBox="1">
            <a:spLocks noChangeArrowheads="1"/>
          </p:cNvSpPr>
          <p:nvPr/>
        </p:nvSpPr>
        <p:spPr bwMode="auto">
          <a:xfrm>
            <a:off x="2355314" y="2133602"/>
            <a:ext cx="7861669"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13316" name="Text Box 6"/>
          <p:cNvSpPr txBox="1">
            <a:spLocks noChangeArrowheads="1"/>
          </p:cNvSpPr>
          <p:nvPr/>
        </p:nvSpPr>
        <p:spPr bwMode="auto">
          <a:xfrm>
            <a:off x="2237917" y="1472638"/>
            <a:ext cx="7764640" cy="848903"/>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NZ" sz="2448" i="1" dirty="0">
                <a:solidFill>
                  <a:srgbClr val="003164"/>
                </a:solidFill>
                <a:latin typeface="Calibri"/>
                <a:ea typeface="ＭＳ Ｐゴシック" pitchFamily="-28" charset="-128"/>
              </a:rPr>
              <a:t>What are the strengths and limitations of the existing research in </a:t>
            </a:r>
            <a:r>
              <a:rPr lang="en-NZ" sz="2448" b="1" i="1" dirty="0">
                <a:solidFill>
                  <a:srgbClr val="003164"/>
                </a:solidFill>
                <a:latin typeface="Calibri"/>
                <a:ea typeface="ＭＳ Ｐゴシック" pitchFamily="-28" charset="-128"/>
              </a:rPr>
              <a:t>relation to your topic</a:t>
            </a:r>
            <a:r>
              <a:rPr lang="en-NZ" sz="2448" i="1" dirty="0">
                <a:solidFill>
                  <a:srgbClr val="003164"/>
                </a:solidFill>
                <a:latin typeface="Calibri"/>
                <a:ea typeface="ＭＳ Ｐゴシック" pitchFamily="-28" charset="-128"/>
              </a:rPr>
              <a:t>?</a:t>
            </a:r>
            <a:endParaRPr lang="en-GB" sz="2448" i="1" dirty="0">
              <a:solidFill>
                <a:srgbClr val="003164"/>
              </a:solidFill>
              <a:latin typeface="Calibri"/>
              <a:ea typeface="ＭＳ Ｐゴシック" pitchFamily="-28" charset="-128"/>
            </a:endParaRPr>
          </a:p>
        </p:txBody>
      </p:sp>
      <p:sp>
        <p:nvSpPr>
          <p:cNvPr id="21513" name="Text Box 9"/>
          <p:cNvSpPr txBox="1">
            <a:spLocks noChangeArrowheads="1"/>
          </p:cNvSpPr>
          <p:nvPr/>
        </p:nvSpPr>
        <p:spPr bwMode="auto">
          <a:xfrm>
            <a:off x="3028238" y="2678087"/>
            <a:ext cx="6183997" cy="1591799"/>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buFontTx/>
              <a:buChar char="•"/>
            </a:pPr>
            <a:r>
              <a:rPr lang="en-NZ" sz="2630" dirty="0">
                <a:solidFill>
                  <a:srgbClr val="003164"/>
                </a:solidFill>
                <a:latin typeface="Calibri"/>
                <a:ea typeface="ＭＳ Ｐゴシック" pitchFamily="-28" charset="-128"/>
              </a:rPr>
              <a:t>   Contributions to the topic area</a:t>
            </a:r>
          </a:p>
          <a:p>
            <a:pPr defTabSz="450578" fontAlgn="base">
              <a:spcBef>
                <a:spcPts val="1088"/>
              </a:spcBef>
              <a:spcAft>
                <a:spcPct val="0"/>
              </a:spcAft>
              <a:buFontTx/>
              <a:buChar char="•"/>
            </a:pPr>
            <a:r>
              <a:rPr lang="en-NZ" sz="2630" dirty="0">
                <a:solidFill>
                  <a:srgbClr val="003164"/>
                </a:solidFill>
                <a:latin typeface="Calibri"/>
                <a:ea typeface="ＭＳ Ｐゴシック" pitchFamily="-28" charset="-128"/>
              </a:rPr>
              <a:t>   Limitations in terms of the topic area</a:t>
            </a:r>
          </a:p>
          <a:p>
            <a:pPr defTabSz="450578" fontAlgn="base">
              <a:spcBef>
                <a:spcPts val="1088"/>
              </a:spcBef>
              <a:spcAft>
                <a:spcPct val="0"/>
              </a:spcAft>
              <a:buFontTx/>
              <a:buChar char="•"/>
            </a:pPr>
            <a:r>
              <a:rPr lang="en-NZ" sz="2630" dirty="0">
                <a:solidFill>
                  <a:srgbClr val="003164"/>
                </a:solidFill>
                <a:latin typeface="Calibri"/>
                <a:ea typeface="ＭＳ Ｐゴシック" pitchFamily="-28" charset="-128"/>
              </a:rPr>
              <a:t>   What are the gaps in the research?</a:t>
            </a:r>
            <a:endParaRPr lang="en-GB" sz="2630" dirty="0">
              <a:solidFill>
                <a:srgbClr val="003164"/>
              </a:solidFill>
              <a:latin typeface="Calibri"/>
              <a:ea typeface="ＭＳ Ｐゴシック" pitchFamily="-28" charset="-128"/>
            </a:endParaRPr>
          </a:p>
        </p:txBody>
      </p:sp>
      <p:sp>
        <p:nvSpPr>
          <p:cNvPr id="21515" name="Rectangle 11"/>
          <p:cNvSpPr>
            <a:spLocks noChangeArrowheads="1"/>
          </p:cNvSpPr>
          <p:nvPr/>
        </p:nvSpPr>
        <p:spPr bwMode="auto">
          <a:xfrm>
            <a:off x="2572224" y="5094073"/>
            <a:ext cx="6640013" cy="892248"/>
          </a:xfrm>
          <a:prstGeom prst="rect">
            <a:avLst/>
          </a:prstGeom>
          <a:noFill/>
          <a:ln w="38100">
            <a:noFill/>
            <a:miter lim="800000"/>
            <a:headEnd/>
            <a:tailEnd/>
          </a:ln>
        </p:spPr>
        <p:txBody>
          <a:bodyPr lIns="94568" tIns="47284" rIns="94568" bIns="47284">
            <a:spAutoFit/>
          </a:bodyPr>
          <a:lstStyle/>
          <a:p>
            <a:pPr algn="ctr" defTabSz="450578" fontAlgn="base">
              <a:lnSpc>
                <a:spcPct val="110000"/>
              </a:lnSpc>
              <a:spcBef>
                <a:spcPct val="20000"/>
              </a:spcBef>
              <a:spcAft>
                <a:spcPct val="0"/>
              </a:spcAft>
            </a:pPr>
            <a:r>
              <a:rPr lang="en-NZ" sz="1814" dirty="0">
                <a:solidFill>
                  <a:srgbClr val="003164"/>
                </a:solidFill>
                <a:latin typeface="Arial" charset="0"/>
                <a:ea typeface="ＭＳ Ｐゴシック" pitchFamily="-28" charset="-128"/>
              </a:rPr>
              <a:t> </a:t>
            </a:r>
            <a:r>
              <a:rPr lang="en-NZ" sz="2448" i="1" dirty="0">
                <a:solidFill>
                  <a:srgbClr val="003164"/>
                </a:solidFill>
                <a:latin typeface="Arial" charset="0"/>
                <a:ea typeface="ＭＳ Ｐゴシック" pitchFamily="-28" charset="-128"/>
              </a:rPr>
              <a:t>You’re constructing </a:t>
            </a:r>
            <a:r>
              <a:rPr lang="en-NZ" sz="2448" b="1" i="1" dirty="0">
                <a:solidFill>
                  <a:srgbClr val="003164"/>
                </a:solidFill>
                <a:latin typeface="Arial" charset="0"/>
                <a:ea typeface="ＭＳ Ｐゴシック" pitchFamily="-28" charset="-128"/>
              </a:rPr>
              <a:t>an argument</a:t>
            </a:r>
            <a:r>
              <a:rPr lang="en-NZ" sz="2448" i="1" dirty="0">
                <a:solidFill>
                  <a:srgbClr val="003164"/>
                </a:solidFill>
                <a:latin typeface="Arial" charset="0"/>
                <a:ea typeface="ＭＳ Ｐゴシック" pitchFamily="-28" charset="-128"/>
              </a:rPr>
              <a:t> about previous research on the topic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fade">
                                      <p:cBhvr>
                                        <p:cTn id="12" dur="1000"/>
                                        <p:tgtEl>
                                          <p:spTgt spid="21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5"/>
                                        </p:tgtEl>
                                        <p:attrNameLst>
                                          <p:attrName>style.visibility</p:attrName>
                                        </p:attrNameLst>
                                      </p:cBhvr>
                                      <p:to>
                                        <p:strVal val="visible"/>
                                      </p:to>
                                    </p:set>
                                    <p:animEffect transition="in" filter="wipe(left)">
                                      <p:cBhvr>
                                        <p:cTn id="17"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21513" grpId="0"/>
      <p:bldP spid="215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793721" y="6381751"/>
            <a:ext cx="2823604" cy="318758"/>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NZ" sz="1451" dirty="0">
                <a:solidFill>
                  <a:srgbClr val="003164"/>
                </a:solidFill>
                <a:latin typeface="Arial" charset="0"/>
                <a:ea typeface="ＭＳ Ｐゴシック" pitchFamily="-28" charset="-128"/>
              </a:rPr>
              <a:t>(Adapted from Hart, 1998)</a:t>
            </a:r>
          </a:p>
        </p:txBody>
      </p:sp>
      <p:sp>
        <p:nvSpPr>
          <p:cNvPr id="17411" name="Rectangle 3"/>
          <p:cNvSpPr>
            <a:spLocks noGrp="1" noChangeArrowheads="1"/>
          </p:cNvSpPr>
          <p:nvPr>
            <p:ph type="title"/>
          </p:nvPr>
        </p:nvSpPr>
        <p:spPr>
          <a:xfrm>
            <a:off x="2006961" y="285730"/>
            <a:ext cx="8319368" cy="1223963"/>
          </a:xfrm>
          <a:solidFill>
            <a:srgbClr val="FFC000"/>
          </a:solidFill>
        </p:spPr>
        <p:txBody>
          <a:bodyPr/>
          <a:lstStyle/>
          <a:p>
            <a:pPr eaLnBrk="1" hangingPunct="1"/>
            <a:r>
              <a:rPr lang="en-NZ" sz="3718" b="1" dirty="0">
                <a:solidFill>
                  <a:srgbClr val="003164"/>
                </a:solidFill>
                <a:latin typeface="+mj-lt"/>
              </a:rPr>
              <a:t>Existing knowledge on your topic:     What do you include?</a:t>
            </a:r>
            <a:endParaRPr lang="en-GB" sz="3718" b="1" dirty="0">
              <a:solidFill>
                <a:srgbClr val="003164"/>
              </a:solidFill>
              <a:latin typeface="+mj-lt"/>
            </a:endParaRPr>
          </a:p>
        </p:txBody>
      </p:sp>
      <p:sp>
        <p:nvSpPr>
          <p:cNvPr id="22533" name="Text Box 5"/>
          <p:cNvSpPr txBox="1">
            <a:spLocks noChangeArrowheads="1"/>
          </p:cNvSpPr>
          <p:nvPr/>
        </p:nvSpPr>
        <p:spPr bwMode="auto">
          <a:xfrm>
            <a:off x="3423843" y="5229227"/>
            <a:ext cx="3052455" cy="472198"/>
          </a:xfrm>
          <a:prstGeom prst="rect">
            <a:avLst/>
          </a:prstGeom>
          <a:no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Trends in the research</a:t>
            </a:r>
            <a:endParaRPr lang="en-GB" sz="2448" b="1" dirty="0">
              <a:solidFill>
                <a:srgbClr val="003164"/>
              </a:solidFill>
              <a:latin typeface="Calibri"/>
              <a:ea typeface="ＭＳ Ｐゴシック" pitchFamily="-28" charset="-128"/>
            </a:endParaRPr>
          </a:p>
        </p:txBody>
      </p:sp>
      <p:sp>
        <p:nvSpPr>
          <p:cNvPr id="22534" name="Text Box 6"/>
          <p:cNvSpPr txBox="1">
            <a:spLocks noChangeArrowheads="1"/>
          </p:cNvSpPr>
          <p:nvPr/>
        </p:nvSpPr>
        <p:spPr bwMode="auto">
          <a:xfrm>
            <a:off x="6476296" y="1773239"/>
            <a:ext cx="3439575" cy="848903"/>
          </a:xfrm>
          <a:prstGeom prst="rect">
            <a:avLst/>
          </a:prstGeom>
          <a:no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Origins and definitions of the topic</a:t>
            </a:r>
            <a:endParaRPr lang="en-GB" sz="2448" b="1" dirty="0">
              <a:solidFill>
                <a:srgbClr val="003164"/>
              </a:solidFill>
              <a:latin typeface="Calibri"/>
              <a:ea typeface="ＭＳ Ｐゴシック" pitchFamily="-28" charset="-128"/>
            </a:endParaRPr>
          </a:p>
        </p:txBody>
      </p:sp>
      <p:sp>
        <p:nvSpPr>
          <p:cNvPr id="22535" name="Text Box 7"/>
          <p:cNvSpPr txBox="1">
            <a:spLocks noChangeArrowheads="1"/>
          </p:cNvSpPr>
          <p:nvPr/>
        </p:nvSpPr>
        <p:spPr bwMode="auto">
          <a:xfrm>
            <a:off x="7088806" y="4221163"/>
            <a:ext cx="3281305" cy="1225609"/>
          </a:xfrm>
          <a:prstGeom prst="rect">
            <a:avLst/>
          </a:prstGeom>
          <a:no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Main questions and problems that have been addressed </a:t>
            </a:r>
            <a:endParaRPr lang="en-GB" sz="2448" b="1" dirty="0">
              <a:solidFill>
                <a:srgbClr val="003164"/>
              </a:solidFill>
              <a:latin typeface="Calibri"/>
              <a:ea typeface="ＭＳ Ｐゴシック" pitchFamily="-28" charset="-128"/>
            </a:endParaRPr>
          </a:p>
        </p:txBody>
      </p:sp>
      <p:sp>
        <p:nvSpPr>
          <p:cNvPr id="22536" name="Text Box 8"/>
          <p:cNvSpPr txBox="1">
            <a:spLocks noChangeArrowheads="1"/>
          </p:cNvSpPr>
          <p:nvPr/>
        </p:nvSpPr>
        <p:spPr bwMode="auto">
          <a:xfrm>
            <a:off x="1897616" y="3860801"/>
            <a:ext cx="2272126" cy="848903"/>
          </a:xfrm>
          <a:prstGeom prst="rect">
            <a:avLst/>
          </a:prstGeom>
          <a:no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Major issues and debates</a:t>
            </a:r>
            <a:endParaRPr lang="en-GB" sz="2448" b="1" dirty="0">
              <a:solidFill>
                <a:srgbClr val="003164"/>
              </a:solidFill>
              <a:latin typeface="Calibri"/>
              <a:ea typeface="ＭＳ Ｐゴシック" pitchFamily="-28" charset="-128"/>
            </a:endParaRPr>
          </a:p>
        </p:txBody>
      </p:sp>
      <p:sp>
        <p:nvSpPr>
          <p:cNvPr id="22537" name="Text Box 9"/>
          <p:cNvSpPr txBox="1">
            <a:spLocks noChangeArrowheads="1"/>
          </p:cNvSpPr>
          <p:nvPr/>
        </p:nvSpPr>
        <p:spPr bwMode="auto">
          <a:xfrm>
            <a:off x="7622227" y="2997201"/>
            <a:ext cx="2293643" cy="848903"/>
          </a:xfrm>
          <a:prstGeom prst="rect">
            <a:avLst/>
          </a:prstGeom>
          <a:noFill/>
          <a:ln w="9525">
            <a:noFill/>
            <a:miter lim="800000"/>
            <a:headEnd/>
            <a:tailEnd/>
          </a:ln>
        </p:spPr>
        <p:txBody>
          <a:bodyPr wrap="square"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Theories about the topic</a:t>
            </a:r>
            <a:endParaRPr lang="en-GB" sz="2448" b="1" dirty="0">
              <a:solidFill>
                <a:srgbClr val="003164"/>
              </a:solidFill>
              <a:latin typeface="Calibri"/>
              <a:ea typeface="ＭＳ Ｐゴシック" pitchFamily="-28" charset="-128"/>
            </a:endParaRPr>
          </a:p>
        </p:txBody>
      </p:sp>
      <p:sp>
        <p:nvSpPr>
          <p:cNvPr id="22538" name="Text Box 10"/>
          <p:cNvSpPr txBox="1">
            <a:spLocks noChangeArrowheads="1"/>
          </p:cNvSpPr>
          <p:nvPr/>
        </p:nvSpPr>
        <p:spPr bwMode="auto">
          <a:xfrm>
            <a:off x="1515638" y="2205038"/>
            <a:ext cx="3739004" cy="848903"/>
          </a:xfrm>
          <a:prstGeom prst="rect">
            <a:avLst/>
          </a:prstGeom>
          <a:noFill/>
          <a:ln w="38100">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Calibri"/>
                <a:ea typeface="ＭＳ Ｐゴシック" pitchFamily="-28" charset="-128"/>
              </a:rPr>
              <a:t>Critical evaluation of existing knowledge</a:t>
            </a:r>
            <a:endParaRPr lang="en-GB" sz="2448" b="1" dirty="0">
              <a:solidFill>
                <a:srgbClr val="003164"/>
              </a:solidFill>
              <a:latin typeface="Calibri"/>
              <a:ea typeface="ＭＳ Ｐゴシック" pitchFamily="-28" charset="-128"/>
            </a:endParaRPr>
          </a:p>
        </p:txBody>
      </p:sp>
      <p:sp>
        <p:nvSpPr>
          <p:cNvPr id="22539" name="Text Box 11"/>
          <p:cNvSpPr txBox="1">
            <a:spLocks noChangeArrowheads="1"/>
          </p:cNvSpPr>
          <p:nvPr/>
        </p:nvSpPr>
        <p:spPr bwMode="auto">
          <a:xfrm>
            <a:off x="4798627" y="3429000"/>
            <a:ext cx="2290181" cy="542089"/>
          </a:xfrm>
          <a:prstGeom prst="rect">
            <a:avLst/>
          </a:prstGeom>
          <a:noFill/>
          <a:ln w="28575">
            <a:solidFill>
              <a:srgbClr val="003164"/>
            </a:solidFill>
            <a:miter lim="800000"/>
            <a:headEnd/>
            <a:tailEnd/>
          </a:ln>
        </p:spPr>
        <p:txBody>
          <a:bodyPr lIns="94568" tIns="47284" rIns="94568" bIns="47284">
            <a:spAutoFit/>
          </a:bodyPr>
          <a:lstStyle/>
          <a:p>
            <a:pPr defTabSz="450578" fontAlgn="base">
              <a:spcBef>
                <a:spcPct val="50000"/>
              </a:spcBef>
              <a:spcAft>
                <a:spcPct val="0"/>
              </a:spcAft>
            </a:pPr>
            <a:r>
              <a:rPr lang="en-NZ" sz="2902" b="1" i="1" dirty="0">
                <a:solidFill>
                  <a:srgbClr val="003164"/>
                </a:solidFill>
                <a:latin typeface="Arial" charset="0"/>
                <a:ea typeface="ＭＳ Ｐゴシック" pitchFamily="-28" charset="-128"/>
              </a:rPr>
              <a:t>Your Topic</a:t>
            </a:r>
            <a:endParaRPr lang="en-GB" sz="2902" b="1" i="1" dirty="0">
              <a:solidFill>
                <a:srgbClr val="003164"/>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fade">
                                      <p:cBhvr>
                                        <p:cTn id="12" dur="1000"/>
                                        <p:tgtEl>
                                          <p:spTgt spid="225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fade">
                                      <p:cBhvr>
                                        <p:cTn id="17" dur="10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fade">
                                      <p:cBhvr>
                                        <p:cTn id="22" dur="1000"/>
                                        <p:tgtEl>
                                          <p:spTgt spid="225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fade">
                                      <p:cBhvr>
                                        <p:cTn id="27" dur="10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8"/>
                                        </p:tgtEl>
                                        <p:attrNameLst>
                                          <p:attrName>style.visibility</p:attrName>
                                        </p:attrNameLst>
                                      </p:cBhvr>
                                      <p:to>
                                        <p:strVal val="visible"/>
                                      </p:to>
                                    </p:set>
                                    <p:animEffect transition="in" filter="fade">
                                      <p:cBhvr>
                                        <p:cTn id="32"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P spid="22537" grpId="0"/>
      <p:bldP spid="2253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5215" y="199203"/>
            <a:ext cx="9566001" cy="402499"/>
          </a:xfrm>
          <a:prstGeom prst="rect">
            <a:avLst/>
          </a:prstGeom>
          <a:noFill/>
          <a:ln w="9525">
            <a:noFill/>
            <a:miter lim="800000"/>
            <a:headEnd/>
            <a:tailEnd/>
          </a:ln>
        </p:spPr>
        <p:txBody>
          <a:bodyPr wrap="square" lIns="94568" tIns="47284" rIns="94568" bIns="47284">
            <a:spAutoFit/>
          </a:bodyPr>
          <a:lstStyle/>
          <a:p>
            <a:pPr defTabSz="450578" fontAlgn="base">
              <a:spcBef>
                <a:spcPct val="20000"/>
              </a:spcBef>
              <a:spcAft>
                <a:spcPct val="0"/>
              </a:spcAft>
            </a:pPr>
            <a:r>
              <a:rPr lang="en-NZ" sz="1995" b="1" dirty="0">
                <a:solidFill>
                  <a:srgbClr val="003164"/>
                </a:solidFill>
                <a:latin typeface="Calibri"/>
                <a:ea typeface="ＭＳ Ｐゴシック" pitchFamily="-28" charset="-128"/>
              </a:rPr>
              <a:t>Teacher Burnout: A Study of Occupational Stress and Burnout in New Zealand Schools </a:t>
            </a:r>
            <a:endParaRPr lang="en-GB" sz="1995" b="1" dirty="0">
              <a:solidFill>
                <a:srgbClr val="003164"/>
              </a:solidFill>
              <a:latin typeface="Calibri"/>
              <a:ea typeface="ＭＳ Ｐゴシック" pitchFamily="-28" charset="-128"/>
            </a:endParaRPr>
          </a:p>
        </p:txBody>
      </p:sp>
      <p:sp>
        <p:nvSpPr>
          <p:cNvPr id="34819" name="Line 3"/>
          <p:cNvSpPr>
            <a:spLocks noChangeShapeType="1"/>
          </p:cNvSpPr>
          <p:nvPr/>
        </p:nvSpPr>
        <p:spPr bwMode="auto">
          <a:xfrm>
            <a:off x="4623426" y="519440"/>
            <a:ext cx="2443309" cy="0"/>
          </a:xfrm>
          <a:prstGeom prst="line">
            <a:avLst/>
          </a:prstGeom>
          <a:noFill/>
          <a:ln w="28575">
            <a:solidFill>
              <a:schemeClr val="accent6"/>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34820" name="Line 4"/>
          <p:cNvSpPr>
            <a:spLocks noChangeShapeType="1"/>
          </p:cNvSpPr>
          <p:nvPr/>
        </p:nvSpPr>
        <p:spPr bwMode="auto">
          <a:xfrm flipV="1">
            <a:off x="7225347" y="519441"/>
            <a:ext cx="829564" cy="1120"/>
          </a:xfrm>
          <a:prstGeom prst="line">
            <a:avLst/>
          </a:prstGeom>
          <a:noFill/>
          <a:ln w="28575">
            <a:solidFill>
              <a:schemeClr val="accent6"/>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8437" name="Text Box 5"/>
          <p:cNvSpPr txBox="1">
            <a:spLocks noChangeArrowheads="1"/>
          </p:cNvSpPr>
          <p:nvPr/>
        </p:nvSpPr>
        <p:spPr bwMode="auto">
          <a:xfrm>
            <a:off x="1669058" y="631035"/>
            <a:ext cx="8623940" cy="6297446"/>
          </a:xfrm>
          <a:prstGeom prst="rect">
            <a:avLst/>
          </a:prstGeom>
          <a:noFill/>
          <a:ln w="9525">
            <a:noFill/>
            <a:miter lim="800000"/>
            <a:headEnd/>
            <a:tailEnd/>
          </a:ln>
        </p:spPr>
        <p:txBody>
          <a:bodyPr lIns="94568" tIns="47284" rIns="94568" bIns="47284">
            <a:spAutoFit/>
          </a:bodyPr>
          <a:lstStyle/>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    The Nature of Stress</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2.2.    History of the Stress Concept</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2.3.    Main Approaches to Definitions of Stress</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2.4.    The Stimulus Based Definition</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2.5.    The Response Based Definition</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2.6.    Summary of Response and Stimulus  Approaches</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2.7.    The Transactional or Interactional Definition of Stress</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2.8.    The Burnout Concept</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2.9.    Defining Burnout</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2.10.  </a:t>
            </a:r>
            <a:r>
              <a:rPr lang="en-NZ" sz="1995" dirty="0" err="1">
                <a:solidFill>
                  <a:srgbClr val="1F497D"/>
                </a:solidFill>
                <a:latin typeface="Calibri"/>
                <a:ea typeface="ＭＳ Ｐゴシック" pitchFamily="-28" charset="-128"/>
              </a:rPr>
              <a:t>Cherniss’s</a:t>
            </a:r>
            <a:r>
              <a:rPr lang="en-NZ" sz="1995" dirty="0">
                <a:solidFill>
                  <a:srgbClr val="1F497D"/>
                </a:solidFill>
                <a:latin typeface="Calibri"/>
                <a:ea typeface="ＭＳ Ｐゴシック" pitchFamily="-28" charset="-128"/>
              </a:rPr>
              <a:t> Model of Burnout </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2.11.  </a:t>
            </a:r>
            <a:r>
              <a:rPr lang="en-NZ" sz="1995" dirty="0" err="1">
                <a:solidFill>
                  <a:srgbClr val="1F497D"/>
                </a:solidFill>
                <a:latin typeface="Calibri"/>
                <a:ea typeface="ＭＳ Ｐゴシック" pitchFamily="-28" charset="-128"/>
              </a:rPr>
              <a:t>Golebiewski’s</a:t>
            </a:r>
            <a:r>
              <a:rPr lang="en-NZ" sz="1995" dirty="0">
                <a:solidFill>
                  <a:srgbClr val="1F497D"/>
                </a:solidFill>
                <a:latin typeface="Calibri"/>
                <a:ea typeface="ＭＳ Ｐゴシック" pitchFamily="-28" charset="-128"/>
              </a:rPr>
              <a:t> Model of Burnout</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2.12.  Conservation of Resources (COR) Theory</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2.13.  Conceptual Framework</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2.14.  Measurement of  Burnout</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2.15.  Correlates of Burnout </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2.16.  Studies on Teacher Stress and Burnout  </a:t>
            </a:r>
          </a:p>
          <a:p>
            <a:pPr marL="354629" indent="-354629" defTabSz="450578" fontAlgn="base">
              <a:spcBef>
                <a:spcPct val="20000"/>
              </a:spcBef>
              <a:spcAft>
                <a:spcPct val="0"/>
              </a:spcAft>
            </a:pPr>
            <a:r>
              <a:rPr lang="en-NZ" sz="1995" dirty="0">
                <a:solidFill>
                  <a:srgbClr val="1F497D"/>
                </a:solidFill>
                <a:latin typeface="Calibri"/>
                <a:ea typeface="ＭＳ Ｐゴシック" pitchFamily="-28" charset="-128"/>
              </a:rPr>
              <a:t>2.17.  Conclusion      </a:t>
            </a:r>
            <a:endParaRPr lang="en-GB" sz="1995" dirty="0">
              <a:solidFill>
                <a:srgbClr val="1F497D"/>
              </a:solidFill>
              <a:latin typeface="Calibri"/>
              <a:ea typeface="ＭＳ Ｐゴシック" pitchFamily="-28" charset="-128"/>
            </a:endParaRPr>
          </a:p>
        </p:txBody>
      </p:sp>
      <p:sp>
        <p:nvSpPr>
          <p:cNvPr id="34826" name="AutoShape 10"/>
          <p:cNvSpPr>
            <a:spLocks/>
          </p:cNvSpPr>
          <p:nvPr/>
        </p:nvSpPr>
        <p:spPr bwMode="auto">
          <a:xfrm>
            <a:off x="7927047" y="817124"/>
            <a:ext cx="625732" cy="2359464"/>
          </a:xfrm>
          <a:prstGeom prst="rightBracket">
            <a:avLst>
              <a:gd name="adj" fmla="val 15197"/>
            </a:avLst>
          </a:prstGeom>
          <a:noFill/>
          <a:ln w="28575">
            <a:solidFill>
              <a:srgbClr val="FF9900"/>
            </a:solidFill>
            <a:round/>
            <a:headEnd/>
            <a:tailEnd/>
          </a:ln>
        </p:spPr>
        <p:txBody>
          <a:bodyPr wrap="none" lIns="94568" tIns="47284" rIns="94568" bIns="47284" anchor="ctr"/>
          <a:lstStyle/>
          <a:p>
            <a:pPr defTabSz="450578" fontAlgn="base">
              <a:spcBef>
                <a:spcPct val="0"/>
              </a:spcBef>
              <a:spcAft>
                <a:spcPct val="0"/>
              </a:spcAft>
            </a:pPr>
            <a:endParaRPr lang="en-NZ" sz="1814">
              <a:solidFill>
                <a:srgbClr val="FF9900"/>
              </a:solidFill>
              <a:latin typeface="Arial" charset="0"/>
              <a:ea typeface="ＭＳ Ｐゴシック" pitchFamily="-28" charset="-128"/>
            </a:endParaRPr>
          </a:p>
        </p:txBody>
      </p:sp>
      <p:sp>
        <p:nvSpPr>
          <p:cNvPr id="34827" name="Text Box 11"/>
          <p:cNvSpPr txBox="1">
            <a:spLocks noChangeArrowheads="1"/>
          </p:cNvSpPr>
          <p:nvPr/>
        </p:nvSpPr>
        <p:spPr bwMode="auto">
          <a:xfrm>
            <a:off x="8995621" y="1524590"/>
            <a:ext cx="1297377" cy="472198"/>
          </a:xfrm>
          <a:prstGeom prst="rect">
            <a:avLst/>
          </a:prstGeom>
          <a:solidFill>
            <a:srgbClr val="FFC000"/>
          </a:solid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Arial" charset="0"/>
                <a:ea typeface="ＭＳ Ｐゴシック" pitchFamily="-28" charset="-128"/>
              </a:rPr>
              <a:t>Stress</a:t>
            </a:r>
            <a:endParaRPr lang="en-GB" sz="2448" b="1" dirty="0">
              <a:solidFill>
                <a:srgbClr val="003164"/>
              </a:solidFill>
              <a:latin typeface="Arial" charset="0"/>
              <a:ea typeface="ＭＳ Ｐゴシック" pitchFamily="-28" charset="-128"/>
            </a:endParaRPr>
          </a:p>
        </p:txBody>
      </p:sp>
      <p:sp>
        <p:nvSpPr>
          <p:cNvPr id="34828" name="AutoShape 12"/>
          <p:cNvSpPr>
            <a:spLocks/>
          </p:cNvSpPr>
          <p:nvPr/>
        </p:nvSpPr>
        <p:spPr bwMode="auto">
          <a:xfrm>
            <a:off x="7927047" y="3549754"/>
            <a:ext cx="625732" cy="2305050"/>
          </a:xfrm>
          <a:prstGeom prst="rightBracket">
            <a:avLst>
              <a:gd name="adj" fmla="val 15694"/>
            </a:avLst>
          </a:prstGeom>
          <a:noFill/>
          <a:ln w="28575">
            <a:solidFill>
              <a:schemeClr val="accent6"/>
            </a:solidFill>
            <a:round/>
            <a:headEnd/>
            <a:tailEnd/>
          </a:ln>
        </p:spPr>
        <p:txBody>
          <a:bodyPr wrap="none" lIns="94568" tIns="47284" rIns="94568" bIns="47284" anchor="ctr"/>
          <a:lstStyle/>
          <a:p>
            <a:pPr defTabSz="450578" fontAlgn="base">
              <a:spcBef>
                <a:spcPct val="0"/>
              </a:spcBef>
              <a:spcAft>
                <a:spcPct val="0"/>
              </a:spcAft>
            </a:pPr>
            <a:endParaRPr lang="en-NZ" sz="1814" dirty="0">
              <a:solidFill>
                <a:srgbClr val="FFC000"/>
              </a:solidFill>
              <a:latin typeface="Arial" charset="0"/>
              <a:ea typeface="ＭＳ Ｐゴシック" pitchFamily="-28" charset="-128"/>
            </a:endParaRPr>
          </a:p>
        </p:txBody>
      </p:sp>
      <p:sp>
        <p:nvSpPr>
          <p:cNvPr id="34829" name="Text Box 13"/>
          <p:cNvSpPr txBox="1">
            <a:spLocks noChangeArrowheads="1"/>
          </p:cNvSpPr>
          <p:nvPr/>
        </p:nvSpPr>
        <p:spPr bwMode="auto">
          <a:xfrm>
            <a:off x="8881195" y="4292600"/>
            <a:ext cx="1526227" cy="472198"/>
          </a:xfrm>
          <a:prstGeom prst="rect">
            <a:avLst/>
          </a:prstGeom>
          <a:solidFill>
            <a:srgbClr val="FFC000"/>
          </a:solid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Arial" charset="0"/>
                <a:ea typeface="ＭＳ Ｐゴシック" pitchFamily="-28" charset="-128"/>
              </a:rPr>
              <a:t>Burnout</a:t>
            </a:r>
            <a:endParaRPr lang="en-GB" sz="2448" b="1" dirty="0">
              <a:solidFill>
                <a:srgbClr val="003164"/>
              </a:solidFill>
              <a:latin typeface="Arial" charset="0"/>
              <a:ea typeface="ＭＳ Ｐゴシック" pitchFamily="-28" charset="-128"/>
            </a:endParaRPr>
          </a:p>
        </p:txBody>
      </p:sp>
      <p:sp>
        <p:nvSpPr>
          <p:cNvPr id="34830" name="Text Box 14"/>
          <p:cNvSpPr txBox="1">
            <a:spLocks noChangeArrowheads="1"/>
          </p:cNvSpPr>
          <p:nvPr/>
        </p:nvSpPr>
        <p:spPr bwMode="auto">
          <a:xfrm>
            <a:off x="7393379" y="5949952"/>
            <a:ext cx="3205581" cy="472198"/>
          </a:xfrm>
          <a:prstGeom prst="rect">
            <a:avLst/>
          </a:prstGeom>
          <a:solidFill>
            <a:srgbClr val="FFC000"/>
          </a:solid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448" b="1" dirty="0">
                <a:solidFill>
                  <a:srgbClr val="003164"/>
                </a:solidFill>
                <a:latin typeface="Arial" charset="0"/>
                <a:ea typeface="ＭＳ Ｐゴシック" pitchFamily="-28" charset="-128"/>
              </a:rPr>
              <a:t>Stress and Burnout</a:t>
            </a:r>
            <a:endParaRPr lang="en-GB" sz="2448" b="1" dirty="0">
              <a:solidFill>
                <a:srgbClr val="003164"/>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wipe(left)">
                                      <p:cBhvr>
                                        <p:cTn id="12" dur="500"/>
                                        <p:tgtEl>
                                          <p:spTgt spid="348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wipe(up)">
                                      <p:cBhvr>
                                        <p:cTn id="17" dur="1000"/>
                                        <p:tgtEl>
                                          <p:spTgt spid="3482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4827"/>
                                        </p:tgtEl>
                                        <p:attrNameLst>
                                          <p:attrName>style.visibility</p:attrName>
                                        </p:attrNameLst>
                                      </p:cBhvr>
                                      <p:to>
                                        <p:strVal val="visible"/>
                                      </p:to>
                                    </p:set>
                                    <p:animEffect transition="in" filter="fade">
                                      <p:cBhvr>
                                        <p:cTn id="21" dur="1000"/>
                                        <p:tgtEl>
                                          <p:spTgt spid="348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4828"/>
                                        </p:tgtEl>
                                        <p:attrNameLst>
                                          <p:attrName>style.visibility</p:attrName>
                                        </p:attrNameLst>
                                      </p:cBhvr>
                                      <p:to>
                                        <p:strVal val="visible"/>
                                      </p:to>
                                    </p:set>
                                    <p:animEffect transition="in" filter="wipe(up)">
                                      <p:cBhvr>
                                        <p:cTn id="26" dur="1000"/>
                                        <p:tgtEl>
                                          <p:spTgt spid="3482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4829"/>
                                        </p:tgtEl>
                                        <p:attrNameLst>
                                          <p:attrName>style.visibility</p:attrName>
                                        </p:attrNameLst>
                                      </p:cBhvr>
                                      <p:to>
                                        <p:strVal val="visible"/>
                                      </p:to>
                                    </p:set>
                                    <p:animEffect transition="in" filter="fade">
                                      <p:cBhvr>
                                        <p:cTn id="30" dur="1000"/>
                                        <p:tgtEl>
                                          <p:spTgt spid="348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830"/>
                                        </p:tgtEl>
                                        <p:attrNameLst>
                                          <p:attrName>style.visibility</p:attrName>
                                        </p:attrNameLst>
                                      </p:cBhvr>
                                      <p:to>
                                        <p:strVal val="visible"/>
                                      </p:to>
                                    </p:set>
                                    <p:animEffect transition="in" filter="fade">
                                      <p:cBhvr>
                                        <p:cTn id="35"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6" grpId="0" animBg="1"/>
      <p:bldP spid="34827" grpId="0" animBg="1"/>
      <p:bldP spid="34828" grpId="0" animBg="1"/>
      <p:bldP spid="34829" grpId="0" animBg="1"/>
      <p:bldP spid="3483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439915" y="188913"/>
            <a:ext cx="9083323" cy="404812"/>
          </a:xfrm>
          <a:solidFill>
            <a:srgbClr val="FFC000"/>
          </a:solidFill>
        </p:spPr>
        <p:txBody>
          <a:bodyPr/>
          <a:lstStyle/>
          <a:p>
            <a:pPr algn="l" eaLnBrk="1" hangingPunct="1"/>
            <a:r>
              <a:rPr lang="en-NZ" sz="2448" b="1" dirty="0">
                <a:solidFill>
                  <a:srgbClr val="003164"/>
                </a:solidFill>
                <a:latin typeface="+mn-lt"/>
              </a:rPr>
              <a:t>Origins and definitions of the topic</a:t>
            </a:r>
            <a:endParaRPr lang="en-GB" sz="2448" b="1" dirty="0">
              <a:solidFill>
                <a:srgbClr val="003164"/>
              </a:solidFill>
              <a:latin typeface="+mn-lt"/>
            </a:endParaRPr>
          </a:p>
        </p:txBody>
      </p:sp>
      <p:sp>
        <p:nvSpPr>
          <p:cNvPr id="19459" name="Text Box 3"/>
          <p:cNvSpPr txBox="1">
            <a:spLocks noChangeArrowheads="1"/>
          </p:cNvSpPr>
          <p:nvPr/>
        </p:nvSpPr>
        <p:spPr bwMode="auto">
          <a:xfrm>
            <a:off x="3055680" y="757239"/>
            <a:ext cx="7467557" cy="6112523"/>
          </a:xfrm>
          <a:prstGeom prst="rect">
            <a:avLst/>
          </a:prstGeom>
          <a:noFill/>
          <a:ln w="38100">
            <a:noFill/>
            <a:miter lim="800000"/>
            <a:headEnd/>
            <a:tailEnd/>
          </a:ln>
        </p:spPr>
        <p:txBody>
          <a:bodyPr wrap="square" lIns="94568" tIns="47284" rIns="94568" bIns="47284">
            <a:spAutoFit/>
          </a:bodyPr>
          <a:lstStyle/>
          <a:p>
            <a:pPr defTabSz="450578" fontAlgn="base">
              <a:lnSpc>
                <a:spcPct val="130000"/>
              </a:lnSpc>
              <a:spcBef>
                <a:spcPct val="50000"/>
              </a:spcBef>
              <a:spcAft>
                <a:spcPct val="0"/>
              </a:spcAft>
            </a:pPr>
            <a:r>
              <a:rPr lang="en-NZ" sz="1904" u="sng" dirty="0">
                <a:solidFill>
                  <a:prstClr val="black"/>
                </a:solidFill>
                <a:latin typeface="Arial" charset="0"/>
                <a:ea typeface="ＭＳ Ｐゴシック" pitchFamily="-28" charset="-128"/>
              </a:rPr>
              <a:t>Example</a:t>
            </a:r>
            <a:r>
              <a:rPr lang="en-NZ" sz="1904" dirty="0">
                <a:solidFill>
                  <a:prstClr val="black"/>
                </a:solidFill>
                <a:latin typeface="Arial" charset="0"/>
                <a:ea typeface="ＭＳ Ｐゴシック" pitchFamily="-28" charset="-128"/>
              </a:rPr>
              <a:t>:</a:t>
            </a:r>
          </a:p>
          <a:p>
            <a:pPr defTabSz="450578" fontAlgn="base">
              <a:lnSpc>
                <a:spcPct val="130000"/>
              </a:lnSpc>
              <a:spcBef>
                <a:spcPct val="10000"/>
              </a:spcBef>
              <a:spcAft>
                <a:spcPct val="0"/>
              </a:spcAft>
            </a:pPr>
            <a:r>
              <a:rPr lang="en-NZ" sz="1904" dirty="0">
                <a:solidFill>
                  <a:prstClr val="black"/>
                </a:solidFill>
                <a:latin typeface="Arial" charset="0"/>
                <a:ea typeface="ＭＳ Ｐゴシック" pitchFamily="-28" charset="-128"/>
              </a:rPr>
              <a:t>In order to study stress in teachers, a clear understanding of what is meant by the term ‘stress’ is needed…The word stress has become a word commonly used in a variety of settings, with different meanings attached to the situation in which it is used. </a:t>
            </a:r>
            <a:r>
              <a:rPr lang="en-NZ" sz="1904" dirty="0" err="1">
                <a:solidFill>
                  <a:prstClr val="black"/>
                </a:solidFill>
                <a:latin typeface="Arial" charset="0"/>
                <a:ea typeface="ＭＳ Ｐゴシック" pitchFamily="-28" charset="-128"/>
              </a:rPr>
              <a:t>Selye</a:t>
            </a:r>
            <a:r>
              <a:rPr lang="en-NZ" sz="1904" dirty="0">
                <a:solidFill>
                  <a:prstClr val="black"/>
                </a:solidFill>
                <a:latin typeface="Arial" charset="0"/>
                <a:ea typeface="ＭＳ Ｐゴシック" pitchFamily="-28" charset="-128"/>
              </a:rPr>
              <a:t> (1956), one of the pioneers in the field…  </a:t>
            </a:r>
          </a:p>
          <a:p>
            <a:pPr defTabSz="450578" fontAlgn="base">
              <a:lnSpc>
                <a:spcPct val="130000"/>
              </a:lnSpc>
              <a:spcBef>
                <a:spcPct val="0"/>
              </a:spcBef>
              <a:spcAft>
                <a:spcPct val="0"/>
              </a:spcAft>
            </a:pPr>
            <a:r>
              <a:rPr lang="en-NZ" sz="1904" dirty="0">
                <a:solidFill>
                  <a:prstClr val="black"/>
                </a:solidFill>
                <a:latin typeface="Arial" charset="0"/>
                <a:ea typeface="ＭＳ Ｐゴシック" pitchFamily="-28" charset="-128"/>
              </a:rPr>
              <a:t>    There are, however, three general perspectives which have been identified. One is that stress is the result of something outside of the individual, i.e., external factors are the cause of  stress; the second is that stress is internal, it is what  goes on inside the individual as they interpret or react to what is going on around them (Gold &amp; Roth, 1993); and the third major perspective is the transactional view of Lazarus and colleagues which focuses on the cognitive processes and emotional reactions of individuals to stress in their environment (Lazarus, 1978)      </a:t>
            </a:r>
          </a:p>
          <a:p>
            <a:pPr defTabSz="450578" fontAlgn="base">
              <a:lnSpc>
                <a:spcPct val="120000"/>
              </a:lnSpc>
              <a:spcBef>
                <a:spcPct val="0"/>
              </a:spcBef>
              <a:spcAft>
                <a:spcPct val="0"/>
              </a:spcAft>
            </a:pPr>
            <a:r>
              <a:rPr lang="en-NZ" sz="1632" b="1" dirty="0">
                <a:solidFill>
                  <a:prstClr val="black"/>
                </a:solidFill>
                <a:latin typeface="Arial" charset="0"/>
                <a:ea typeface="ＭＳ Ｐゴシック" pitchFamily="-28" charset="-128"/>
              </a:rPr>
              <a:t>    </a:t>
            </a:r>
            <a:endParaRPr lang="en-GB" sz="1632" b="1" dirty="0">
              <a:solidFill>
                <a:prstClr val="black"/>
              </a:solidFill>
              <a:latin typeface="Arial" charset="0"/>
              <a:ea typeface="ＭＳ Ｐゴシック" pitchFamily="-28" charset="-128"/>
            </a:endParaRPr>
          </a:p>
        </p:txBody>
      </p:sp>
      <p:sp>
        <p:nvSpPr>
          <p:cNvPr id="19460" name="Text Box 4"/>
          <p:cNvSpPr txBox="1">
            <a:spLocks noChangeArrowheads="1"/>
          </p:cNvSpPr>
          <p:nvPr/>
        </p:nvSpPr>
        <p:spPr bwMode="auto">
          <a:xfrm>
            <a:off x="6324851" y="6553200"/>
            <a:ext cx="4427236" cy="290930"/>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1270" dirty="0">
                <a:solidFill>
                  <a:prstClr val="black"/>
                </a:solidFill>
                <a:latin typeface="Arial" charset="0"/>
                <a:ea typeface="ＭＳ Ｐゴシック" pitchFamily="-28" charset="-128"/>
              </a:rPr>
              <a:t>(Adapted from Whitehead, 2001, pp. 12-16)</a:t>
            </a:r>
            <a:endParaRPr lang="en-GB" sz="1270" dirty="0">
              <a:solidFill>
                <a:prstClr val="black"/>
              </a:solidFill>
              <a:latin typeface="Arial" charset="0"/>
              <a:ea typeface="ＭＳ Ｐゴシック" pitchFamily="-28" charset="-128"/>
            </a:endParaRPr>
          </a:p>
        </p:txBody>
      </p:sp>
      <p:sp>
        <p:nvSpPr>
          <p:cNvPr id="23557" name="Line 5"/>
          <p:cNvSpPr>
            <a:spLocks noChangeShapeType="1"/>
          </p:cNvSpPr>
          <p:nvPr/>
        </p:nvSpPr>
        <p:spPr bwMode="auto">
          <a:xfrm>
            <a:off x="3078955" y="3117099"/>
            <a:ext cx="3137627" cy="0"/>
          </a:xfrm>
          <a:prstGeom prst="line">
            <a:avLst/>
          </a:prstGeom>
          <a:noFill/>
          <a:ln w="38100">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3558" name="Line 6"/>
          <p:cNvSpPr>
            <a:spLocks noChangeShapeType="1"/>
          </p:cNvSpPr>
          <p:nvPr/>
        </p:nvSpPr>
        <p:spPr bwMode="auto">
          <a:xfrm>
            <a:off x="3451474" y="3485622"/>
            <a:ext cx="7071762" cy="0"/>
          </a:xfrm>
          <a:prstGeom prst="line">
            <a:avLst/>
          </a:prstGeom>
          <a:noFill/>
          <a:ln w="38100">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3559" name="Line 7"/>
          <p:cNvSpPr>
            <a:spLocks noChangeShapeType="1"/>
          </p:cNvSpPr>
          <p:nvPr/>
        </p:nvSpPr>
        <p:spPr bwMode="auto">
          <a:xfrm>
            <a:off x="3050887" y="3828042"/>
            <a:ext cx="1179357" cy="0"/>
          </a:xfrm>
          <a:prstGeom prst="line">
            <a:avLst/>
          </a:prstGeom>
          <a:noFill/>
          <a:ln w="38100">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3560" name="Text Box 8"/>
          <p:cNvSpPr txBox="1">
            <a:spLocks noChangeArrowheads="1"/>
          </p:cNvSpPr>
          <p:nvPr/>
        </p:nvSpPr>
        <p:spPr bwMode="auto">
          <a:xfrm>
            <a:off x="4235037" y="3485623"/>
            <a:ext cx="1240642"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3561" name="Text Box 9"/>
          <p:cNvSpPr txBox="1">
            <a:spLocks noChangeArrowheads="1"/>
          </p:cNvSpPr>
          <p:nvPr/>
        </p:nvSpPr>
        <p:spPr bwMode="auto">
          <a:xfrm>
            <a:off x="9005313" y="3800405"/>
            <a:ext cx="1746777"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3562" name="Text Box 10"/>
          <p:cNvSpPr txBox="1">
            <a:spLocks noChangeArrowheads="1"/>
          </p:cNvSpPr>
          <p:nvPr/>
        </p:nvSpPr>
        <p:spPr bwMode="auto">
          <a:xfrm>
            <a:off x="4493210" y="4975075"/>
            <a:ext cx="3431106"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19467" name="Text Box 11"/>
          <p:cNvSpPr txBox="1">
            <a:spLocks noChangeArrowheads="1"/>
          </p:cNvSpPr>
          <p:nvPr/>
        </p:nvSpPr>
        <p:spPr bwMode="auto">
          <a:xfrm>
            <a:off x="1593042" y="2133602"/>
            <a:ext cx="1221654"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3564" name="Text Box 12"/>
          <p:cNvSpPr txBox="1">
            <a:spLocks noChangeArrowheads="1"/>
          </p:cNvSpPr>
          <p:nvPr/>
        </p:nvSpPr>
        <p:spPr bwMode="auto">
          <a:xfrm>
            <a:off x="1371532" y="2112821"/>
            <a:ext cx="1610972" cy="737462"/>
          </a:xfrm>
          <a:prstGeom prst="rect">
            <a:avLst/>
          </a:prstGeom>
          <a:noFill/>
          <a:ln w="3175">
            <a:solidFill>
              <a:srgbClr val="FF0000"/>
            </a:solidFill>
            <a:prstDash val="solid"/>
            <a:miter lim="800000"/>
            <a:headEnd/>
            <a:tailEnd/>
          </a:ln>
        </p:spPr>
        <p:txBody>
          <a:bodyPr wrap="square" lIns="94568" tIns="47284" rIns="94568" bIns="47284">
            <a:spAutoFit/>
          </a:bodyPr>
          <a:lstStyle/>
          <a:p>
            <a:pPr algn="ctr" defTabSz="450578" fontAlgn="base">
              <a:spcBef>
                <a:spcPct val="50000"/>
              </a:spcBef>
              <a:spcAft>
                <a:spcPct val="0"/>
              </a:spcAft>
            </a:pPr>
            <a:r>
              <a:rPr lang="en-US" sz="2086" dirty="0">
                <a:solidFill>
                  <a:srgbClr val="FF0000"/>
                </a:solidFill>
                <a:latin typeface="Calibri"/>
                <a:ea typeface="ＭＳ Ｐゴシック" pitchFamily="-28" charset="-128"/>
              </a:rPr>
              <a:t>Introduce seminal texts</a:t>
            </a:r>
          </a:p>
        </p:txBody>
      </p:sp>
      <p:sp>
        <p:nvSpPr>
          <p:cNvPr id="23565" name="Text Box 13"/>
          <p:cNvSpPr txBox="1">
            <a:spLocks noChangeArrowheads="1"/>
          </p:cNvSpPr>
          <p:nvPr/>
        </p:nvSpPr>
        <p:spPr bwMode="auto">
          <a:xfrm>
            <a:off x="1439916" y="3383957"/>
            <a:ext cx="1542589" cy="1379433"/>
          </a:xfrm>
          <a:prstGeom prst="rect">
            <a:avLst/>
          </a:prstGeom>
          <a:noFill/>
          <a:ln w="12700">
            <a:solidFill>
              <a:srgbClr val="FF0000"/>
            </a:solidFill>
            <a:prstDash val="solid"/>
            <a:miter lim="800000"/>
            <a:headEnd/>
            <a:tailEnd/>
          </a:ln>
        </p:spPr>
        <p:txBody>
          <a:bodyPr wrap="square" lIns="94568" tIns="47284" rIns="94568" bIns="47284">
            <a:spAutoFit/>
          </a:bodyPr>
          <a:lstStyle/>
          <a:p>
            <a:pPr algn="ctr" defTabSz="450578" fontAlgn="base">
              <a:spcBef>
                <a:spcPct val="50000"/>
              </a:spcBef>
              <a:spcAft>
                <a:spcPct val="0"/>
              </a:spcAft>
            </a:pPr>
            <a:r>
              <a:rPr lang="en-US" sz="2086" dirty="0">
                <a:solidFill>
                  <a:srgbClr val="FF0000"/>
                </a:solidFill>
                <a:latin typeface="Calibri"/>
                <a:ea typeface="ＭＳ Ｐゴシック" pitchFamily="-28" charset="-128"/>
              </a:rPr>
              <a:t>Provide </a:t>
            </a:r>
          </a:p>
          <a:p>
            <a:pPr algn="ctr" defTabSz="450578" fontAlgn="base">
              <a:spcAft>
                <a:spcPct val="0"/>
              </a:spcAft>
            </a:pPr>
            <a:r>
              <a:rPr lang="en-US" sz="2086" dirty="0">
                <a:solidFill>
                  <a:srgbClr val="FF0000"/>
                </a:solidFill>
                <a:latin typeface="Calibri"/>
                <a:ea typeface="ＭＳ Ｐゴシック" pitchFamily="-28" charset="-128"/>
              </a:rPr>
              <a:t>overview </a:t>
            </a:r>
          </a:p>
          <a:p>
            <a:pPr algn="ctr" defTabSz="450578" fontAlgn="base">
              <a:spcAft>
                <a:spcPct val="0"/>
              </a:spcAft>
            </a:pPr>
            <a:r>
              <a:rPr lang="en-US" sz="2086" dirty="0">
                <a:solidFill>
                  <a:srgbClr val="FF0000"/>
                </a:solidFill>
                <a:latin typeface="Calibri"/>
                <a:ea typeface="ＭＳ Ｐゴシック" pitchFamily="-28" charset="-128"/>
              </a:rPr>
              <a:t>of</a:t>
            </a:r>
          </a:p>
          <a:p>
            <a:pPr algn="ctr" defTabSz="450578" fontAlgn="base">
              <a:spcAft>
                <a:spcPct val="0"/>
              </a:spcAft>
            </a:pPr>
            <a:r>
              <a:rPr lang="en-US" sz="2086" dirty="0">
                <a:solidFill>
                  <a:srgbClr val="FF0000"/>
                </a:solidFill>
                <a:latin typeface="Calibri"/>
                <a:ea typeface="ＭＳ Ｐゴシック" pitchFamily="-28" charset="-128"/>
              </a:rPr>
              <a:t>definitions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left)">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4"/>
                                        </p:tgtEl>
                                        <p:attrNameLst>
                                          <p:attrName>style.visibility</p:attrName>
                                        </p:attrNameLst>
                                      </p:cBhvr>
                                      <p:to>
                                        <p:strVal val="visible"/>
                                      </p:to>
                                    </p:set>
                                    <p:animEffect transition="in" filter="fade">
                                      <p:cBhvr>
                                        <p:cTn id="17" dur="500"/>
                                        <p:tgtEl>
                                          <p:spTgt spid="235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left)">
                                      <p:cBhvr>
                                        <p:cTn id="22" dur="500"/>
                                        <p:tgtEl>
                                          <p:spTgt spid="2355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3559"/>
                                        </p:tgtEl>
                                        <p:attrNameLst>
                                          <p:attrName>style.visibility</p:attrName>
                                        </p:attrNameLst>
                                      </p:cBhvr>
                                      <p:to>
                                        <p:strVal val="visible"/>
                                      </p:to>
                                    </p:set>
                                    <p:animEffect transition="in" filter="wipe(left)">
                                      <p:cBhvr>
                                        <p:cTn id="26" dur="500"/>
                                        <p:tgtEl>
                                          <p:spTgt spid="235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65"/>
                                        </p:tgtEl>
                                        <p:attrNameLst>
                                          <p:attrName>style.visibility</p:attrName>
                                        </p:attrNameLst>
                                      </p:cBhvr>
                                      <p:to>
                                        <p:strVal val="visible"/>
                                      </p:to>
                                    </p:set>
                                    <p:animEffect transition="in" filter="fade">
                                      <p:cBhvr>
                                        <p:cTn id="31" dur="500"/>
                                        <p:tgtEl>
                                          <p:spTgt spid="235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3560"/>
                                        </p:tgtEl>
                                        <p:attrNameLst>
                                          <p:attrName>style.visibility</p:attrName>
                                        </p:attrNameLst>
                                      </p:cBhvr>
                                      <p:to>
                                        <p:strVal val="visible"/>
                                      </p:to>
                                    </p:set>
                                    <p:animEffect transition="in" filter="wipe(down)">
                                      <p:cBhvr>
                                        <p:cTn id="36" dur="500"/>
                                        <p:tgtEl>
                                          <p:spTgt spid="235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561"/>
                                        </p:tgtEl>
                                        <p:attrNameLst>
                                          <p:attrName>style.visibility</p:attrName>
                                        </p:attrNameLst>
                                      </p:cBhvr>
                                      <p:to>
                                        <p:strVal val="visible"/>
                                      </p:to>
                                    </p:set>
                                    <p:animEffect transition="in" filter="wipe(down)">
                                      <p:cBhvr>
                                        <p:cTn id="41" dur="500"/>
                                        <p:tgtEl>
                                          <p:spTgt spid="2356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wipe(down)">
                                      <p:cBhvr>
                                        <p:cTn id="46"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23559" grpId="0" animBg="1"/>
      <p:bldP spid="23561" grpId="0" animBg="1"/>
      <p:bldP spid="23562" grpId="0" animBg="1"/>
      <p:bldP spid="2356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654375" y="836615"/>
            <a:ext cx="7099396" cy="5689331"/>
          </a:xfrm>
          <a:prstGeom prst="rect">
            <a:avLst/>
          </a:prstGeom>
          <a:noFill/>
          <a:ln w="9525">
            <a:noFill/>
            <a:miter lim="800000"/>
            <a:headEnd/>
            <a:tailEnd/>
          </a:ln>
        </p:spPr>
        <p:txBody>
          <a:bodyPr lIns="94568" tIns="47284" rIns="94568" bIns="47284">
            <a:spAutoFit/>
          </a:bodyPr>
          <a:lstStyle/>
          <a:p>
            <a:pPr defTabSz="450578" fontAlgn="base">
              <a:lnSpc>
                <a:spcPct val="120000"/>
              </a:lnSpc>
              <a:spcBef>
                <a:spcPct val="50000"/>
              </a:spcBef>
              <a:spcAft>
                <a:spcPct val="0"/>
              </a:spcAft>
            </a:pPr>
            <a:r>
              <a:rPr lang="en-NZ" sz="1904" dirty="0">
                <a:solidFill>
                  <a:prstClr val="black"/>
                </a:solidFill>
                <a:latin typeface="Arial" charset="0"/>
                <a:ea typeface="ＭＳ Ｐゴシック" pitchFamily="-28" charset="-128"/>
              </a:rPr>
              <a:t>One of the most publicised definitions (</a:t>
            </a:r>
            <a:r>
              <a:rPr lang="en-NZ" sz="1904" dirty="0" err="1">
                <a:solidFill>
                  <a:prstClr val="black"/>
                </a:solidFill>
                <a:latin typeface="Arial" charset="0"/>
                <a:ea typeface="ＭＳ Ｐゴシック" pitchFamily="-28" charset="-128"/>
              </a:rPr>
              <a:t>Maslach</a:t>
            </a:r>
            <a:r>
              <a:rPr lang="en-NZ" sz="1904" dirty="0">
                <a:solidFill>
                  <a:prstClr val="black"/>
                </a:solidFill>
                <a:latin typeface="Arial" charset="0"/>
                <a:ea typeface="ＭＳ Ｐゴシック" pitchFamily="-28" charset="-128"/>
              </a:rPr>
              <a:t>, 1986), is that burnout is generally conceived to be a chronic response to extreme pressures and involves emotional exhaustion, feelings of low accomplishment and a depersonalisation of others in the work context – a tendency to treat them as objects rather than people…</a:t>
            </a:r>
          </a:p>
          <a:p>
            <a:pPr defTabSz="450578" fontAlgn="base">
              <a:lnSpc>
                <a:spcPct val="120000"/>
              </a:lnSpc>
              <a:spcBef>
                <a:spcPct val="0"/>
              </a:spcBef>
              <a:spcAft>
                <a:spcPct val="0"/>
              </a:spcAft>
            </a:pPr>
            <a:r>
              <a:rPr lang="en-NZ" sz="1904" dirty="0">
                <a:solidFill>
                  <a:prstClr val="black"/>
                </a:solidFill>
                <a:latin typeface="Arial" charset="0"/>
                <a:ea typeface="ＭＳ Ｐゴシック" pitchFamily="-28" charset="-128"/>
              </a:rPr>
              <a:t>     A recent definition… Another distinct definition, by </a:t>
            </a:r>
            <a:r>
              <a:rPr lang="en-NZ" sz="1904" dirty="0" err="1">
                <a:solidFill>
                  <a:prstClr val="black"/>
                </a:solidFill>
                <a:latin typeface="Arial" charset="0"/>
                <a:ea typeface="ＭＳ Ｐゴシック" pitchFamily="-28" charset="-128"/>
              </a:rPr>
              <a:t>Freudenberger</a:t>
            </a:r>
            <a:r>
              <a:rPr lang="en-NZ" sz="1904" dirty="0">
                <a:solidFill>
                  <a:prstClr val="black"/>
                </a:solidFill>
                <a:latin typeface="Arial" charset="0"/>
                <a:ea typeface="ＭＳ Ｐゴシック" pitchFamily="-28" charset="-128"/>
              </a:rPr>
              <a:t> and </a:t>
            </a:r>
            <a:r>
              <a:rPr lang="en-NZ" sz="1904" dirty="0" err="1">
                <a:solidFill>
                  <a:prstClr val="black"/>
                </a:solidFill>
                <a:latin typeface="Arial" charset="0"/>
                <a:ea typeface="ＭＳ Ｐゴシック" pitchFamily="-28" charset="-128"/>
              </a:rPr>
              <a:t>Richelson</a:t>
            </a:r>
            <a:r>
              <a:rPr lang="en-NZ" sz="1904" dirty="0">
                <a:solidFill>
                  <a:prstClr val="black"/>
                </a:solidFill>
                <a:latin typeface="Arial" charset="0"/>
                <a:ea typeface="ＭＳ Ｐゴシック" pitchFamily="-28" charset="-128"/>
              </a:rPr>
              <a:t> (1980), describes burnout in terms of chronic fatigue, depression and frustration typically engendered by commitment to undertaking that did not realise the person’s ambitions and expected rewards. Although this conceptualisation incorporates some of the elements of burnout, it is problematical because as </a:t>
            </a:r>
            <a:r>
              <a:rPr lang="en-NZ" sz="1904" dirty="0" err="1">
                <a:solidFill>
                  <a:prstClr val="black"/>
                </a:solidFill>
                <a:latin typeface="Arial" charset="0"/>
                <a:ea typeface="ＭＳ Ｐゴシック" pitchFamily="-28" charset="-128"/>
              </a:rPr>
              <a:t>O’Driscoll</a:t>
            </a:r>
            <a:r>
              <a:rPr lang="en-NZ" sz="1904" dirty="0">
                <a:solidFill>
                  <a:prstClr val="black"/>
                </a:solidFill>
                <a:latin typeface="Arial" charset="0"/>
                <a:ea typeface="ＭＳ Ｐゴシック" pitchFamily="-28" charset="-128"/>
              </a:rPr>
              <a:t> (2000) states, it confounds burnout with variables which are normally considered as distinct from, although related to, burnout, especially depression and chronic fatigue….  </a:t>
            </a:r>
            <a:endParaRPr lang="en-GB" sz="1904" dirty="0">
              <a:solidFill>
                <a:prstClr val="black"/>
              </a:solidFill>
              <a:latin typeface="Arial" charset="0"/>
              <a:ea typeface="ＭＳ Ｐゴシック" pitchFamily="-28" charset="-128"/>
            </a:endParaRPr>
          </a:p>
        </p:txBody>
      </p:sp>
      <p:sp>
        <p:nvSpPr>
          <p:cNvPr id="20483" name="Text Box 3"/>
          <p:cNvSpPr txBox="1">
            <a:spLocks noChangeArrowheads="1"/>
          </p:cNvSpPr>
          <p:nvPr/>
        </p:nvSpPr>
        <p:spPr bwMode="auto">
          <a:xfrm>
            <a:off x="1439915" y="5229227"/>
            <a:ext cx="1913613" cy="1058447"/>
          </a:xfrm>
          <a:prstGeom prst="rect">
            <a:avLst/>
          </a:prstGeom>
          <a:noFill/>
          <a:ln w="9525">
            <a:noFill/>
            <a:prstDash val="sysDash"/>
            <a:miter lim="800000"/>
            <a:headEnd/>
            <a:tailEnd/>
          </a:ln>
        </p:spPr>
        <p:txBody>
          <a:bodyPr wrap="square" lIns="94568" tIns="47284" rIns="94568" bIns="47284">
            <a:spAutoFit/>
          </a:bodyPr>
          <a:lstStyle/>
          <a:p>
            <a:pPr algn="ctr" defTabSz="450578" fontAlgn="base">
              <a:spcBef>
                <a:spcPct val="50000"/>
              </a:spcBef>
              <a:spcAft>
                <a:spcPct val="0"/>
              </a:spcAft>
            </a:pPr>
            <a:r>
              <a:rPr lang="en-NZ" sz="2086" dirty="0">
                <a:solidFill>
                  <a:srgbClr val="FF0000"/>
                </a:solidFill>
                <a:latin typeface="Calibri"/>
                <a:ea typeface="ＭＳ Ｐゴシック" pitchFamily="-28" charset="-128"/>
              </a:rPr>
              <a:t>Critique from academic source</a:t>
            </a:r>
            <a:endParaRPr lang="en-GB" sz="2086" dirty="0">
              <a:solidFill>
                <a:srgbClr val="FF0000"/>
              </a:solidFill>
              <a:latin typeface="Calibri"/>
              <a:ea typeface="ＭＳ Ｐゴシック" pitchFamily="-28" charset="-128"/>
            </a:endParaRPr>
          </a:p>
        </p:txBody>
      </p:sp>
      <p:sp>
        <p:nvSpPr>
          <p:cNvPr id="20484" name="Text Box 4"/>
          <p:cNvSpPr txBox="1">
            <a:spLocks noChangeArrowheads="1"/>
          </p:cNvSpPr>
          <p:nvPr/>
        </p:nvSpPr>
        <p:spPr bwMode="auto">
          <a:xfrm>
            <a:off x="6096002" y="6553200"/>
            <a:ext cx="4120981" cy="318758"/>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1451" dirty="0">
                <a:solidFill>
                  <a:prstClr val="black"/>
                </a:solidFill>
                <a:latin typeface="Arial" charset="0"/>
                <a:ea typeface="ＭＳ Ｐゴシック" pitchFamily="-28" charset="-128"/>
              </a:rPr>
              <a:t>(Adapted from Whitehead, 2001, pp. 26-27)</a:t>
            </a:r>
            <a:endParaRPr lang="en-GB" sz="1451" dirty="0">
              <a:solidFill>
                <a:prstClr val="black"/>
              </a:solidFill>
              <a:latin typeface="Arial" charset="0"/>
              <a:ea typeface="ＭＳ Ｐゴシック" pitchFamily="-28" charset="-128"/>
            </a:endParaRPr>
          </a:p>
        </p:txBody>
      </p:sp>
      <p:sp>
        <p:nvSpPr>
          <p:cNvPr id="20485" name="Text Box 5"/>
          <p:cNvSpPr txBox="1">
            <a:spLocks noChangeArrowheads="1"/>
          </p:cNvSpPr>
          <p:nvPr/>
        </p:nvSpPr>
        <p:spPr bwMode="auto">
          <a:xfrm>
            <a:off x="1439917" y="2972406"/>
            <a:ext cx="1603631" cy="737462"/>
          </a:xfrm>
          <a:prstGeom prst="rect">
            <a:avLst/>
          </a:prstGeom>
          <a:noFill/>
          <a:ln w="9525">
            <a:solidFill>
              <a:srgbClr val="FF0000"/>
            </a:solidFill>
            <a:prstDash val="solid"/>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FF0000"/>
                </a:solidFill>
                <a:latin typeface="Calibri"/>
                <a:ea typeface="ＭＳ Ｐゴシック" pitchFamily="-28" charset="-128"/>
              </a:rPr>
              <a:t>Compare definitions</a:t>
            </a:r>
            <a:endParaRPr lang="en-GB" sz="2086" dirty="0">
              <a:solidFill>
                <a:srgbClr val="FF0000"/>
              </a:solidFill>
              <a:latin typeface="Calibri"/>
              <a:ea typeface="ＭＳ Ｐゴシック" pitchFamily="-28" charset="-128"/>
            </a:endParaRPr>
          </a:p>
        </p:txBody>
      </p:sp>
      <p:sp>
        <p:nvSpPr>
          <p:cNvPr id="20486" name="Text Box 6"/>
          <p:cNvSpPr txBox="1">
            <a:spLocks noChangeArrowheads="1"/>
          </p:cNvSpPr>
          <p:nvPr/>
        </p:nvSpPr>
        <p:spPr bwMode="auto">
          <a:xfrm>
            <a:off x="1515637" y="4292602"/>
            <a:ext cx="1603633" cy="737462"/>
          </a:xfrm>
          <a:prstGeom prst="rect">
            <a:avLst/>
          </a:prstGeom>
          <a:noFill/>
          <a:ln w="9525">
            <a:solidFill>
              <a:srgbClr val="FF0000"/>
            </a:solidFill>
            <a:prstDash val="solid"/>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FF0000"/>
                </a:solidFill>
                <a:latin typeface="Calibri"/>
                <a:ea typeface="ＭＳ Ｐゴシック" pitchFamily="-28" charset="-128"/>
              </a:rPr>
              <a:t>Critique definitions</a:t>
            </a:r>
            <a:endParaRPr lang="en-GB" sz="2086" dirty="0">
              <a:solidFill>
                <a:srgbClr val="FF0000"/>
              </a:solidFill>
              <a:latin typeface="Calibri"/>
              <a:ea typeface="ＭＳ Ｐゴシック" pitchFamily="-28" charset="-128"/>
            </a:endParaRPr>
          </a:p>
        </p:txBody>
      </p:sp>
      <p:sp>
        <p:nvSpPr>
          <p:cNvPr id="20487" name="Text Box 7"/>
          <p:cNvSpPr txBox="1">
            <a:spLocks noChangeArrowheads="1"/>
          </p:cNvSpPr>
          <p:nvPr/>
        </p:nvSpPr>
        <p:spPr bwMode="auto">
          <a:xfrm>
            <a:off x="1439915" y="1268413"/>
            <a:ext cx="1601949" cy="1058447"/>
          </a:xfrm>
          <a:prstGeom prst="rect">
            <a:avLst/>
          </a:prstGeom>
          <a:noFill/>
          <a:ln w="9525">
            <a:solidFill>
              <a:srgbClr val="FF0000"/>
            </a:solidFill>
            <a:prstDash val="solid"/>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FF0000"/>
                </a:solidFill>
                <a:latin typeface="Calibri"/>
                <a:ea typeface="ＭＳ Ｐゴシック" pitchFamily="-28" charset="-128"/>
              </a:rPr>
              <a:t>Phrases for introducing definitions</a:t>
            </a:r>
            <a:endParaRPr lang="en-GB" sz="2086" dirty="0">
              <a:solidFill>
                <a:srgbClr val="FF0000"/>
              </a:solidFill>
              <a:latin typeface="Calibri"/>
              <a:ea typeface="ＭＳ Ｐゴシック" pitchFamily="-28" charset="-128"/>
            </a:endParaRPr>
          </a:p>
        </p:txBody>
      </p:sp>
      <p:sp>
        <p:nvSpPr>
          <p:cNvPr id="20488" name="Rectangle 8"/>
          <p:cNvSpPr>
            <a:spLocks noChangeArrowheads="1"/>
          </p:cNvSpPr>
          <p:nvPr/>
        </p:nvSpPr>
        <p:spPr bwMode="auto">
          <a:xfrm>
            <a:off x="1439915" y="188913"/>
            <a:ext cx="9083323" cy="404812"/>
          </a:xfrm>
          <a:prstGeom prst="rect">
            <a:avLst/>
          </a:prstGeom>
          <a:solidFill>
            <a:srgbClr val="FFC000"/>
          </a:solidFill>
          <a:ln w="9525">
            <a:noFill/>
            <a:miter lim="800000"/>
            <a:headEnd/>
            <a:tailEnd/>
          </a:ln>
        </p:spPr>
        <p:txBody>
          <a:bodyPr lIns="94568" tIns="47284" rIns="94568" bIns="47284" anchor="ctr"/>
          <a:lstStyle/>
          <a:p>
            <a:pPr defTabSz="450578" fontAlgn="base">
              <a:spcBef>
                <a:spcPct val="0"/>
              </a:spcBef>
              <a:spcAft>
                <a:spcPct val="0"/>
              </a:spcAft>
            </a:pPr>
            <a:r>
              <a:rPr lang="en-NZ" sz="2358" b="1" dirty="0">
                <a:solidFill>
                  <a:srgbClr val="003164"/>
                </a:solidFill>
                <a:latin typeface="Arial" charset="0"/>
                <a:ea typeface="ＭＳ Ｐゴシック" pitchFamily="-28" charset="-128"/>
              </a:rPr>
              <a:t>Origins and definitions of the topic</a:t>
            </a:r>
            <a:endParaRPr lang="en-GB" sz="2358" b="1" dirty="0">
              <a:solidFill>
                <a:srgbClr val="003164"/>
              </a:solidFill>
              <a:latin typeface="Arial" charset="0"/>
              <a:ea typeface="ＭＳ Ｐゴシック" pitchFamily="-28" charset="-128"/>
            </a:endParaRPr>
          </a:p>
        </p:txBody>
      </p:sp>
      <p:sp>
        <p:nvSpPr>
          <p:cNvPr id="24585" name="Line 9"/>
          <p:cNvSpPr>
            <a:spLocks noChangeShapeType="1"/>
          </p:cNvSpPr>
          <p:nvPr/>
        </p:nvSpPr>
        <p:spPr bwMode="auto">
          <a:xfrm>
            <a:off x="3748590" y="1214422"/>
            <a:ext cx="4425553"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86" name="Line 10"/>
          <p:cNvSpPr>
            <a:spLocks noChangeShapeType="1"/>
          </p:cNvSpPr>
          <p:nvPr/>
        </p:nvSpPr>
        <p:spPr bwMode="auto">
          <a:xfrm>
            <a:off x="3949478" y="3314783"/>
            <a:ext cx="2137054"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87" name="Line 11"/>
          <p:cNvSpPr>
            <a:spLocks noChangeShapeType="1"/>
          </p:cNvSpPr>
          <p:nvPr/>
        </p:nvSpPr>
        <p:spPr bwMode="auto">
          <a:xfrm>
            <a:off x="6189484" y="3344355"/>
            <a:ext cx="2901010"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88" name="Line 12"/>
          <p:cNvSpPr>
            <a:spLocks noChangeShapeType="1"/>
          </p:cNvSpPr>
          <p:nvPr/>
        </p:nvSpPr>
        <p:spPr bwMode="auto">
          <a:xfrm>
            <a:off x="4583244" y="1566227"/>
            <a:ext cx="3282989"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89" name="Line 13"/>
          <p:cNvSpPr>
            <a:spLocks noChangeShapeType="1"/>
          </p:cNvSpPr>
          <p:nvPr/>
        </p:nvSpPr>
        <p:spPr bwMode="auto">
          <a:xfrm>
            <a:off x="7758529" y="3689846"/>
            <a:ext cx="2594755"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90" name="Line 14"/>
          <p:cNvSpPr>
            <a:spLocks noChangeShapeType="1"/>
          </p:cNvSpPr>
          <p:nvPr/>
        </p:nvSpPr>
        <p:spPr bwMode="auto">
          <a:xfrm flipV="1">
            <a:off x="3791586" y="4017321"/>
            <a:ext cx="791662"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4594" name="Line 18"/>
          <p:cNvSpPr>
            <a:spLocks noChangeShapeType="1"/>
          </p:cNvSpPr>
          <p:nvPr/>
        </p:nvSpPr>
        <p:spPr bwMode="auto">
          <a:xfrm>
            <a:off x="8648078" y="4714035"/>
            <a:ext cx="1568905"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6" name="Line 18"/>
          <p:cNvSpPr>
            <a:spLocks noChangeShapeType="1"/>
          </p:cNvSpPr>
          <p:nvPr/>
        </p:nvSpPr>
        <p:spPr bwMode="auto">
          <a:xfrm>
            <a:off x="3654375" y="5030005"/>
            <a:ext cx="6868863"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7" name="Line 18"/>
          <p:cNvSpPr>
            <a:spLocks noChangeShapeType="1"/>
          </p:cNvSpPr>
          <p:nvPr/>
        </p:nvSpPr>
        <p:spPr bwMode="auto">
          <a:xfrm>
            <a:off x="3791584" y="5420556"/>
            <a:ext cx="1879988" cy="0"/>
          </a:xfrm>
          <a:prstGeom prst="line">
            <a:avLst/>
          </a:prstGeom>
          <a:noFill/>
          <a:ln w="28575">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left)">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wipe(left)">
                                      <p:cBhvr>
                                        <p:cTn id="12" dur="500"/>
                                        <p:tgtEl>
                                          <p:spTgt spid="245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wipe(left)">
                                      <p:cBhvr>
                                        <p:cTn id="17" dur="500"/>
                                        <p:tgtEl>
                                          <p:spTgt spid="245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wipe(left)">
                                      <p:cBhvr>
                                        <p:cTn id="22" dur="500"/>
                                        <p:tgtEl>
                                          <p:spTgt spid="245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89"/>
                                        </p:tgtEl>
                                        <p:attrNameLst>
                                          <p:attrName>style.visibility</p:attrName>
                                        </p:attrNameLst>
                                      </p:cBhvr>
                                      <p:to>
                                        <p:strVal val="visible"/>
                                      </p:to>
                                    </p:set>
                                    <p:animEffect transition="in" filter="wipe(left)">
                                      <p:cBhvr>
                                        <p:cTn id="27" dur="500"/>
                                        <p:tgtEl>
                                          <p:spTgt spid="2458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4590"/>
                                        </p:tgtEl>
                                        <p:attrNameLst>
                                          <p:attrName>style.visibility</p:attrName>
                                        </p:attrNameLst>
                                      </p:cBhvr>
                                      <p:to>
                                        <p:strVal val="visible"/>
                                      </p:to>
                                    </p:set>
                                    <p:animEffect transition="in" filter="wipe(left)">
                                      <p:cBhvr>
                                        <p:cTn id="31" dur="500"/>
                                        <p:tgtEl>
                                          <p:spTgt spid="2459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594"/>
                                        </p:tgtEl>
                                        <p:attrNameLst>
                                          <p:attrName>style.visibility</p:attrName>
                                        </p:attrNameLst>
                                      </p:cBhvr>
                                      <p:to>
                                        <p:strVal val="visible"/>
                                      </p:to>
                                    </p:set>
                                    <p:animEffect transition="in" filter="wipe(left)">
                                      <p:cBhvr>
                                        <p:cTn id="36" dur="500"/>
                                        <p:tgtEl>
                                          <p:spTgt spid="2459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483"/>
                                        </p:tgtEl>
                                        <p:attrNameLst>
                                          <p:attrName>style.visibility</p:attrName>
                                        </p:attrNameLst>
                                      </p:cBhvr>
                                      <p:to>
                                        <p:strVal val="visible"/>
                                      </p:to>
                                    </p:set>
                                    <p:animEffect transition="in" filter="wipe(left)">
                                      <p:cBhvr>
                                        <p:cTn id="49"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4585" grpId="0" animBg="1"/>
      <p:bldP spid="24586" grpId="0" animBg="1"/>
      <p:bldP spid="24587" grpId="0" animBg="1"/>
      <p:bldP spid="24588" grpId="0" animBg="1"/>
      <p:bldP spid="24589" grpId="0" animBg="1"/>
      <p:bldP spid="24590" grpId="0" animBg="1"/>
      <p:bldP spid="24594"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223613"/>
            <a:ext cx="9144000" cy="2885281"/>
          </a:xfrm>
        </p:spPr>
        <p:txBody>
          <a:bodyPr>
            <a:normAutofit fontScale="92500" lnSpcReduction="10000"/>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know more about: </a:t>
            </a:r>
          </a:p>
          <a:p>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NZ" sz="2600" dirty="0"/>
              <a:t>What a literature review is</a:t>
            </a:r>
          </a:p>
          <a:p>
            <a:pPr marL="342900" indent="-342900" algn="l">
              <a:buFont typeface="Arial" panose="020B0604020202020204" pitchFamily="34" charset="0"/>
              <a:buChar char="•"/>
            </a:pPr>
            <a:r>
              <a:rPr lang="en-NZ" sz="2600" dirty="0"/>
              <a:t>How it is organised</a:t>
            </a:r>
          </a:p>
          <a:p>
            <a:pPr marL="342900" indent="-342900" algn="l">
              <a:buFont typeface="Arial" panose="020B0604020202020204" pitchFamily="34" charset="0"/>
              <a:buChar char="•"/>
            </a:pPr>
            <a:r>
              <a:rPr lang="en-NZ" sz="2600" dirty="0"/>
              <a:t>How to synthesise and critique sources</a:t>
            </a:r>
          </a:p>
          <a:p>
            <a:pPr marL="342900" indent="-342900" algn="l">
              <a:buFont typeface="Arial" panose="020B0604020202020204" pitchFamily="34" charset="0"/>
              <a:buChar char="•"/>
            </a:pPr>
            <a:r>
              <a:rPr lang="en-NZ" sz="2600" dirty="0"/>
              <a:t>How to prioritise your sources</a:t>
            </a:r>
          </a:p>
          <a:p>
            <a:pPr marL="342900" indent="-342900" algn="l">
              <a:buFont typeface="Arial" panose="020B0604020202020204" pitchFamily="34" charset="0"/>
              <a:buChar char="•"/>
            </a:pPr>
            <a:r>
              <a:rPr lang="en-NZ" sz="2600" dirty="0"/>
              <a:t>Where you can seek extra help</a:t>
            </a:r>
            <a:endParaRPr lang="en-NZ" sz="2000" dirty="0"/>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84164" y="620713"/>
            <a:ext cx="7252524"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1507" name="Text Box 3"/>
          <p:cNvSpPr txBox="1">
            <a:spLocks noChangeArrowheads="1"/>
          </p:cNvSpPr>
          <p:nvPr/>
        </p:nvSpPr>
        <p:spPr bwMode="auto">
          <a:xfrm>
            <a:off x="1439916" y="188914"/>
            <a:ext cx="7326563" cy="472198"/>
          </a:xfrm>
          <a:prstGeom prst="rect">
            <a:avLst/>
          </a:prstGeom>
          <a:solidFill>
            <a:srgbClr val="FFC000"/>
          </a:solidFill>
          <a:ln w="9525">
            <a:noFill/>
            <a:miter lim="800000"/>
            <a:headEnd/>
            <a:tailEnd/>
          </a:ln>
        </p:spPr>
        <p:txBody>
          <a:bodyPr lIns="94568" tIns="47284" rIns="94568" bIns="47284">
            <a:spAutoFit/>
          </a:bodyPr>
          <a:lstStyle/>
          <a:p>
            <a:pPr defTabSz="450578" fontAlgn="base">
              <a:spcBef>
                <a:spcPct val="50000"/>
              </a:spcBef>
              <a:spcAft>
                <a:spcPct val="0"/>
              </a:spcAft>
            </a:pPr>
            <a:r>
              <a:rPr lang="en-GB" sz="2448" b="1" dirty="0">
                <a:solidFill>
                  <a:srgbClr val="003164"/>
                </a:solidFill>
                <a:latin typeface="Arial" charset="0"/>
                <a:ea typeface="ＭＳ Ｐゴシック" pitchFamily="-28" charset="-128"/>
              </a:rPr>
              <a:t>Introducing theoretical models</a:t>
            </a:r>
          </a:p>
        </p:txBody>
      </p:sp>
      <p:sp>
        <p:nvSpPr>
          <p:cNvPr id="21508" name="Text Box 4"/>
          <p:cNvSpPr txBox="1">
            <a:spLocks noChangeArrowheads="1"/>
          </p:cNvSpPr>
          <p:nvPr/>
        </p:nvSpPr>
        <p:spPr bwMode="auto">
          <a:xfrm>
            <a:off x="1746171" y="1628777"/>
            <a:ext cx="8699663"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1509" name="Text Box 5"/>
          <p:cNvSpPr txBox="1">
            <a:spLocks noChangeArrowheads="1"/>
          </p:cNvSpPr>
          <p:nvPr/>
        </p:nvSpPr>
        <p:spPr bwMode="auto">
          <a:xfrm>
            <a:off x="2355313" y="1628777"/>
            <a:ext cx="7632818"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1510" name="Text Box 6"/>
          <p:cNvSpPr txBox="1">
            <a:spLocks noChangeArrowheads="1"/>
          </p:cNvSpPr>
          <p:nvPr/>
        </p:nvSpPr>
        <p:spPr bwMode="auto">
          <a:xfrm>
            <a:off x="3654375" y="765176"/>
            <a:ext cx="7021990" cy="4455339"/>
          </a:xfrm>
          <a:prstGeom prst="rect">
            <a:avLst/>
          </a:prstGeom>
          <a:noFill/>
          <a:ln w="9525">
            <a:noFill/>
            <a:miter lim="800000"/>
            <a:headEnd/>
            <a:tailEnd/>
          </a:ln>
        </p:spPr>
        <p:txBody>
          <a:bodyPr lIns="94568" tIns="47284" rIns="94568" bIns="47284">
            <a:spAutoFit/>
          </a:bodyPr>
          <a:lstStyle/>
          <a:p>
            <a:pPr defTabSz="450578" fontAlgn="base">
              <a:lnSpc>
                <a:spcPct val="125000"/>
              </a:lnSpc>
              <a:spcBef>
                <a:spcPct val="100000"/>
              </a:spcBef>
              <a:spcAft>
                <a:spcPct val="0"/>
              </a:spcAft>
            </a:pPr>
            <a:r>
              <a:rPr lang="en-NZ" sz="1904" dirty="0">
                <a:solidFill>
                  <a:prstClr val="black"/>
                </a:solidFill>
                <a:latin typeface="Arial" charset="0"/>
                <a:ea typeface="ＭＳ Ｐゴシック" pitchFamily="-28" charset="-128"/>
              </a:rPr>
              <a:t>…</a:t>
            </a:r>
            <a:r>
              <a:rPr lang="en-NZ" sz="1904" dirty="0" err="1">
                <a:solidFill>
                  <a:prstClr val="black"/>
                </a:solidFill>
                <a:latin typeface="Arial" charset="0"/>
                <a:ea typeface="ＭＳ Ｐゴシック" pitchFamily="-28" charset="-128"/>
              </a:rPr>
              <a:t>Maslach</a:t>
            </a:r>
            <a:r>
              <a:rPr lang="en-NZ" sz="1904" dirty="0">
                <a:solidFill>
                  <a:prstClr val="black"/>
                </a:solidFill>
                <a:latin typeface="Arial" charset="0"/>
                <a:ea typeface="ＭＳ Ｐゴシック" pitchFamily="-28" charset="-128"/>
              </a:rPr>
              <a:t> and Jackson (1981) conceptualised burnout as having three core components: emotional exhaustion, depersonalisation and lack of, or reduced, personal accomplishment.  </a:t>
            </a:r>
            <a:r>
              <a:rPr lang="en-NZ" sz="1904" dirty="0" err="1">
                <a:solidFill>
                  <a:prstClr val="black"/>
                </a:solidFill>
                <a:latin typeface="Arial" charset="0"/>
                <a:ea typeface="ＭＳ Ｐゴシック" pitchFamily="-28" charset="-128"/>
              </a:rPr>
              <a:t>Maslach’s</a:t>
            </a:r>
            <a:r>
              <a:rPr lang="en-NZ" sz="1904" dirty="0">
                <a:solidFill>
                  <a:prstClr val="black"/>
                </a:solidFill>
                <a:latin typeface="Arial" charset="0"/>
                <a:ea typeface="ＭＳ Ｐゴシック" pitchFamily="-28" charset="-128"/>
              </a:rPr>
              <a:t> model of burnout characterises </a:t>
            </a:r>
            <a:r>
              <a:rPr lang="en-NZ" sz="1904" i="1" dirty="0">
                <a:solidFill>
                  <a:prstClr val="black"/>
                </a:solidFill>
                <a:latin typeface="Arial" charset="0"/>
                <a:ea typeface="ＭＳ Ｐゴシック" pitchFamily="-28" charset="-128"/>
              </a:rPr>
              <a:t>emotional exhaustion</a:t>
            </a:r>
            <a:r>
              <a:rPr lang="en-NZ" sz="1904" dirty="0">
                <a:solidFill>
                  <a:prstClr val="black"/>
                </a:solidFill>
                <a:latin typeface="Arial" charset="0"/>
                <a:ea typeface="ＭＳ Ｐゴシック" pitchFamily="-28" charset="-128"/>
              </a:rPr>
              <a:t> as feelings of being emotionally overextended and depleted of one’s emotional resources. </a:t>
            </a:r>
            <a:r>
              <a:rPr lang="en-NZ" sz="1904" dirty="0" err="1">
                <a:solidFill>
                  <a:prstClr val="black"/>
                </a:solidFill>
                <a:latin typeface="Arial" charset="0"/>
                <a:ea typeface="ＭＳ Ｐゴシック" pitchFamily="-28" charset="-128"/>
              </a:rPr>
              <a:t>Maslach</a:t>
            </a:r>
            <a:r>
              <a:rPr lang="en-NZ" sz="1904" dirty="0">
                <a:solidFill>
                  <a:prstClr val="black"/>
                </a:solidFill>
                <a:latin typeface="Arial" charset="0"/>
                <a:ea typeface="ＭＳ Ｐゴシック" pitchFamily="-28" charset="-128"/>
              </a:rPr>
              <a:t> (1998) cites major sources of this exhaustion as work overload and personal conflict at work.</a:t>
            </a:r>
            <a:r>
              <a:rPr lang="en-NZ" sz="1904" i="1" dirty="0">
                <a:solidFill>
                  <a:prstClr val="black"/>
                </a:solidFill>
                <a:latin typeface="Arial" charset="0"/>
                <a:ea typeface="ＭＳ Ｐゴシック" pitchFamily="-28" charset="-128"/>
              </a:rPr>
              <a:t>…Depersonalisation</a:t>
            </a:r>
            <a:r>
              <a:rPr lang="en-NZ" sz="1904" dirty="0">
                <a:solidFill>
                  <a:prstClr val="black"/>
                </a:solidFill>
                <a:latin typeface="Arial" charset="0"/>
                <a:ea typeface="ＭＳ Ｐゴシック" pitchFamily="-28" charset="-128"/>
              </a:rPr>
              <a:t> refers to a negative, cynical or excessively detached response to other people, which often includes a loss of idealism…</a:t>
            </a:r>
            <a:r>
              <a:rPr lang="en-NZ" sz="1904" i="1" dirty="0">
                <a:solidFill>
                  <a:prstClr val="black"/>
                </a:solidFill>
                <a:latin typeface="Arial" charset="0"/>
                <a:ea typeface="ＭＳ Ｐゴシック" pitchFamily="-28" charset="-128"/>
              </a:rPr>
              <a:t>Reduced personal accomplishment</a:t>
            </a:r>
            <a:r>
              <a:rPr lang="en-NZ" sz="1904" dirty="0">
                <a:solidFill>
                  <a:prstClr val="black"/>
                </a:solidFill>
                <a:latin typeface="Arial" charset="0"/>
                <a:ea typeface="ＭＳ Ｐゴシック" pitchFamily="-28" charset="-128"/>
              </a:rPr>
              <a:t> refers to a decline in feelings of competence and productivity at work…</a:t>
            </a:r>
            <a:endParaRPr lang="en-GB" sz="1904" dirty="0">
              <a:solidFill>
                <a:prstClr val="black"/>
              </a:solidFill>
              <a:latin typeface="Arial" charset="0"/>
              <a:ea typeface="ＭＳ Ｐゴシック" pitchFamily="-28" charset="-128"/>
            </a:endParaRPr>
          </a:p>
        </p:txBody>
      </p:sp>
      <p:sp>
        <p:nvSpPr>
          <p:cNvPr id="21511" name="Text Box 7"/>
          <p:cNvSpPr txBox="1">
            <a:spLocks noChangeArrowheads="1"/>
          </p:cNvSpPr>
          <p:nvPr/>
        </p:nvSpPr>
        <p:spPr bwMode="auto">
          <a:xfrm>
            <a:off x="3650978" y="5123851"/>
            <a:ext cx="7146401" cy="792157"/>
          </a:xfrm>
          <a:prstGeom prst="rect">
            <a:avLst/>
          </a:prstGeom>
          <a:noFill/>
          <a:ln w="9525">
            <a:noFill/>
            <a:miter lim="800000"/>
            <a:headEnd/>
            <a:tailEnd/>
          </a:ln>
        </p:spPr>
        <p:txBody>
          <a:bodyPr wrap="square" lIns="94568" tIns="47284" rIns="94568" bIns="47284">
            <a:spAutoFit/>
          </a:bodyPr>
          <a:lstStyle/>
          <a:p>
            <a:pPr defTabSz="450578" fontAlgn="base">
              <a:lnSpc>
                <a:spcPct val="125000"/>
              </a:lnSpc>
              <a:spcBef>
                <a:spcPct val="0"/>
              </a:spcBef>
              <a:spcAft>
                <a:spcPct val="0"/>
              </a:spcAft>
            </a:pPr>
            <a:r>
              <a:rPr lang="en-NZ" sz="1904" dirty="0">
                <a:solidFill>
                  <a:prstClr val="black"/>
                </a:solidFill>
                <a:latin typeface="Arial" charset="0"/>
                <a:ea typeface="ＭＳ Ｐゴシック" pitchFamily="-28" charset="-128"/>
              </a:rPr>
              <a:t>     The above three-component conceptualisation is the most widely accepted model of burnout (</a:t>
            </a:r>
            <a:r>
              <a:rPr lang="en-NZ" sz="1904" dirty="0" err="1">
                <a:solidFill>
                  <a:prstClr val="black"/>
                </a:solidFill>
                <a:latin typeface="Arial" charset="0"/>
                <a:ea typeface="ＭＳ Ｐゴシック" pitchFamily="-28" charset="-128"/>
              </a:rPr>
              <a:t>O’Driscoll</a:t>
            </a:r>
            <a:r>
              <a:rPr lang="en-NZ" sz="1904" dirty="0">
                <a:solidFill>
                  <a:prstClr val="black"/>
                </a:solidFill>
                <a:latin typeface="Arial" charset="0"/>
                <a:ea typeface="ＭＳ Ｐゴシック" pitchFamily="-28" charset="-128"/>
              </a:rPr>
              <a:t> &amp; Cooper, 1996)…</a:t>
            </a:r>
            <a:endParaRPr lang="en-GB" sz="1904" dirty="0">
              <a:solidFill>
                <a:prstClr val="black"/>
              </a:solidFill>
              <a:latin typeface="Arial" charset="0"/>
              <a:ea typeface="ＭＳ Ｐゴシック" pitchFamily="-28" charset="-128"/>
            </a:endParaRPr>
          </a:p>
        </p:txBody>
      </p:sp>
      <p:sp>
        <p:nvSpPr>
          <p:cNvPr id="21512" name="Text Box 8"/>
          <p:cNvSpPr txBox="1">
            <a:spLocks noChangeArrowheads="1"/>
          </p:cNvSpPr>
          <p:nvPr/>
        </p:nvSpPr>
        <p:spPr bwMode="auto">
          <a:xfrm>
            <a:off x="1338423" y="1844118"/>
            <a:ext cx="2238545" cy="1490297"/>
          </a:xfrm>
          <a:prstGeom prst="rect">
            <a:avLst/>
          </a:prstGeom>
          <a:noFill/>
          <a:ln w="9525">
            <a:solidFill>
              <a:srgbClr val="FF0000"/>
            </a:solidFill>
            <a:prstDash val="solid"/>
            <a:miter lim="800000"/>
            <a:headEnd/>
            <a:tailEnd/>
          </a:ln>
        </p:spPr>
        <p:txBody>
          <a:bodyPr wrap="square" lIns="94568" tIns="47284" rIns="94568" bIns="47284">
            <a:spAutoFit/>
          </a:bodyPr>
          <a:lstStyle/>
          <a:p>
            <a:pPr defTabSz="450578" fontAlgn="base">
              <a:lnSpc>
                <a:spcPct val="110000"/>
              </a:lnSpc>
              <a:spcBef>
                <a:spcPct val="50000"/>
              </a:spcBef>
              <a:spcAft>
                <a:spcPct val="0"/>
              </a:spcAft>
            </a:pPr>
            <a:r>
              <a:rPr lang="en-NZ" sz="2086" dirty="0">
                <a:solidFill>
                  <a:srgbClr val="FF0000"/>
                </a:solidFill>
                <a:latin typeface="Calibri"/>
                <a:ea typeface="ＭＳ Ｐゴシック" pitchFamily="-28" charset="-128"/>
              </a:rPr>
              <a:t>Summarise the information on models using your own words</a:t>
            </a:r>
            <a:endParaRPr lang="en-GB" sz="2086" dirty="0">
              <a:solidFill>
                <a:srgbClr val="FF0000"/>
              </a:solidFill>
              <a:latin typeface="Calibri"/>
              <a:ea typeface="ＭＳ Ｐゴシック" pitchFamily="-28" charset="-128"/>
            </a:endParaRPr>
          </a:p>
        </p:txBody>
      </p:sp>
      <p:sp>
        <p:nvSpPr>
          <p:cNvPr id="21513" name="Text Box 9"/>
          <p:cNvSpPr txBox="1">
            <a:spLocks noChangeArrowheads="1"/>
          </p:cNvSpPr>
          <p:nvPr/>
        </p:nvSpPr>
        <p:spPr bwMode="auto">
          <a:xfrm>
            <a:off x="1438234" y="5173884"/>
            <a:ext cx="2138736" cy="1058447"/>
          </a:xfrm>
          <a:prstGeom prst="rect">
            <a:avLst/>
          </a:prstGeom>
          <a:noFill/>
          <a:ln w="9525">
            <a:solidFill>
              <a:srgbClr val="FF0000"/>
            </a:solidFill>
            <a:prstDash val="solid"/>
            <a:miter lim="800000"/>
            <a:headEnd/>
            <a:tailEnd/>
          </a:ln>
        </p:spPr>
        <p:txBody>
          <a:bodyPr wrap="square" lIns="94568" tIns="47284" rIns="94568" bIns="47284">
            <a:spAutoFit/>
          </a:bodyPr>
          <a:lstStyle/>
          <a:p>
            <a:pPr defTabSz="450578" fontAlgn="base">
              <a:spcBef>
                <a:spcPct val="0"/>
              </a:spcBef>
              <a:spcAft>
                <a:spcPct val="0"/>
              </a:spcAft>
            </a:pPr>
            <a:r>
              <a:rPr lang="en-NZ" sz="2086" dirty="0">
                <a:solidFill>
                  <a:srgbClr val="FF0000"/>
                </a:solidFill>
                <a:latin typeface="Calibri"/>
                <a:ea typeface="ＭＳ Ｐゴシック" pitchFamily="-28" charset="-128"/>
              </a:rPr>
              <a:t>Use sources for overview &amp; critique</a:t>
            </a:r>
          </a:p>
        </p:txBody>
      </p:sp>
      <p:sp>
        <p:nvSpPr>
          <p:cNvPr id="21514" name="Text Box 10"/>
          <p:cNvSpPr txBox="1">
            <a:spLocks noChangeArrowheads="1"/>
          </p:cNvSpPr>
          <p:nvPr/>
        </p:nvSpPr>
        <p:spPr bwMode="auto">
          <a:xfrm>
            <a:off x="1558069" y="875245"/>
            <a:ext cx="1830799" cy="737462"/>
          </a:xfrm>
          <a:prstGeom prst="rect">
            <a:avLst/>
          </a:prstGeom>
          <a:noFill/>
          <a:ln w="9525">
            <a:solidFill>
              <a:srgbClr val="FF0000"/>
            </a:solidFill>
            <a:prstDash val="solid"/>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FF0000"/>
                </a:solidFill>
                <a:latin typeface="Calibri"/>
                <a:ea typeface="ＭＳ Ｐゴシック" pitchFamily="-28" charset="-128"/>
              </a:rPr>
              <a:t>Use original sources </a:t>
            </a:r>
            <a:endParaRPr lang="en-GB" sz="2086" dirty="0">
              <a:solidFill>
                <a:srgbClr val="FF0000"/>
              </a:solidFill>
              <a:latin typeface="Calibri"/>
              <a:ea typeface="ＭＳ Ｐゴシック" pitchFamily="-28" charset="-128"/>
            </a:endParaRPr>
          </a:p>
        </p:txBody>
      </p:sp>
      <p:sp>
        <p:nvSpPr>
          <p:cNvPr id="25611" name="Line 11"/>
          <p:cNvSpPr>
            <a:spLocks noChangeShapeType="1"/>
          </p:cNvSpPr>
          <p:nvPr/>
        </p:nvSpPr>
        <p:spPr bwMode="auto">
          <a:xfrm>
            <a:off x="7164528" y="1125538"/>
            <a:ext cx="2747883"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5616" name="Line 16"/>
          <p:cNvSpPr>
            <a:spLocks noChangeShapeType="1"/>
          </p:cNvSpPr>
          <p:nvPr/>
        </p:nvSpPr>
        <p:spPr bwMode="auto">
          <a:xfrm>
            <a:off x="8766479" y="2253655"/>
            <a:ext cx="1526227"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5617" name="Line 17"/>
          <p:cNvSpPr>
            <a:spLocks noChangeShapeType="1"/>
          </p:cNvSpPr>
          <p:nvPr/>
        </p:nvSpPr>
        <p:spPr bwMode="auto">
          <a:xfrm>
            <a:off x="5960615" y="2584274"/>
            <a:ext cx="457699"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5618" name="Line 18"/>
          <p:cNvSpPr>
            <a:spLocks noChangeShapeType="1"/>
          </p:cNvSpPr>
          <p:nvPr/>
        </p:nvSpPr>
        <p:spPr bwMode="auto">
          <a:xfrm>
            <a:off x="5346442" y="3324430"/>
            <a:ext cx="917083"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1520" name="Text Box 20"/>
          <p:cNvSpPr txBox="1">
            <a:spLocks noChangeArrowheads="1"/>
          </p:cNvSpPr>
          <p:nvPr/>
        </p:nvSpPr>
        <p:spPr bwMode="auto">
          <a:xfrm>
            <a:off x="9988135" y="1125539"/>
            <a:ext cx="306255"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5622" name="Text Box 22"/>
          <p:cNvSpPr txBox="1">
            <a:spLocks noChangeArrowheads="1"/>
          </p:cNvSpPr>
          <p:nvPr/>
        </p:nvSpPr>
        <p:spPr bwMode="auto">
          <a:xfrm>
            <a:off x="8104338" y="1052516"/>
            <a:ext cx="381978"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814" b="1" dirty="0">
                <a:solidFill>
                  <a:srgbClr val="FF0000"/>
                </a:solidFill>
                <a:effectLst>
                  <a:outerShdw blurRad="38100" dist="38100" dir="2700000" algn="tl">
                    <a:srgbClr val="000000">
                      <a:alpha val="43137"/>
                    </a:srgbClr>
                  </a:outerShdw>
                </a:effectLst>
                <a:latin typeface="Arial" charset="0"/>
                <a:ea typeface="ＭＳ Ｐゴシック" pitchFamily="-28" charset="-128"/>
              </a:rPr>
              <a:t>1</a:t>
            </a:r>
          </a:p>
        </p:txBody>
      </p:sp>
      <p:sp>
        <p:nvSpPr>
          <p:cNvPr id="25623" name="Text Box 23"/>
          <p:cNvSpPr txBox="1">
            <a:spLocks noChangeArrowheads="1"/>
          </p:cNvSpPr>
          <p:nvPr/>
        </p:nvSpPr>
        <p:spPr bwMode="auto">
          <a:xfrm>
            <a:off x="4595890" y="1362028"/>
            <a:ext cx="381978"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814" b="1" dirty="0">
                <a:solidFill>
                  <a:srgbClr val="FF0000"/>
                </a:solidFill>
                <a:effectLst>
                  <a:outerShdw blurRad="38100" dist="38100" dir="2700000" algn="tl">
                    <a:srgbClr val="000000">
                      <a:alpha val="43137"/>
                    </a:srgbClr>
                  </a:outerShdw>
                </a:effectLst>
                <a:latin typeface="Arial" charset="0"/>
                <a:ea typeface="ＭＳ Ｐゴシック" pitchFamily="-28" charset="-128"/>
              </a:rPr>
              <a:t>2</a:t>
            </a:r>
          </a:p>
        </p:txBody>
      </p:sp>
      <p:sp>
        <p:nvSpPr>
          <p:cNvPr id="25624" name="Text Box 24"/>
          <p:cNvSpPr txBox="1">
            <a:spLocks noChangeArrowheads="1"/>
          </p:cNvSpPr>
          <p:nvPr/>
        </p:nvSpPr>
        <p:spPr bwMode="auto">
          <a:xfrm>
            <a:off x="6263523" y="1362028"/>
            <a:ext cx="381978"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1814" b="1" dirty="0">
                <a:solidFill>
                  <a:srgbClr val="FF0000"/>
                </a:solidFill>
                <a:effectLst>
                  <a:outerShdw blurRad="38100" dist="38100" dir="2700000" algn="tl">
                    <a:srgbClr val="000000">
                      <a:alpha val="43137"/>
                    </a:srgbClr>
                  </a:outerShdw>
                </a:effectLst>
                <a:latin typeface="Arial" charset="0"/>
                <a:ea typeface="ＭＳ Ｐゴシック" pitchFamily="-28" charset="-128"/>
              </a:rPr>
              <a:t>3</a:t>
            </a:r>
          </a:p>
        </p:txBody>
      </p:sp>
      <p:sp>
        <p:nvSpPr>
          <p:cNvPr id="21524" name="Text Box 25"/>
          <p:cNvSpPr txBox="1">
            <a:spLocks noChangeArrowheads="1"/>
          </p:cNvSpPr>
          <p:nvPr/>
        </p:nvSpPr>
        <p:spPr bwMode="auto">
          <a:xfrm>
            <a:off x="1439916" y="3788134"/>
            <a:ext cx="2061331" cy="737462"/>
          </a:xfrm>
          <a:prstGeom prst="rect">
            <a:avLst/>
          </a:prstGeom>
          <a:noFill/>
          <a:ln w="9525">
            <a:solidFill>
              <a:srgbClr val="FF0000"/>
            </a:solidFill>
            <a:prstDash val="solid"/>
            <a:miter lim="800000"/>
            <a:headEnd/>
            <a:tailEnd/>
          </a:ln>
        </p:spPr>
        <p:txBody>
          <a:bodyPr lIns="94568" tIns="47284" rIns="94568" bIns="47284">
            <a:spAutoFit/>
          </a:bodyPr>
          <a:lstStyle/>
          <a:p>
            <a:pPr defTabSz="450578" fontAlgn="base">
              <a:spcBef>
                <a:spcPct val="50000"/>
              </a:spcBef>
              <a:spcAft>
                <a:spcPct val="0"/>
              </a:spcAft>
            </a:pPr>
            <a:r>
              <a:rPr lang="en-US" sz="2086" dirty="0">
                <a:solidFill>
                  <a:srgbClr val="FF0000"/>
                </a:solidFill>
                <a:latin typeface="Calibri"/>
                <a:ea typeface="ＭＳ Ｐゴシック" pitchFamily="-28" charset="-128"/>
              </a:rPr>
              <a:t>Use appropriate signal words</a:t>
            </a:r>
          </a:p>
        </p:txBody>
      </p:sp>
      <p:sp>
        <p:nvSpPr>
          <p:cNvPr id="21525" name="Text Box 26"/>
          <p:cNvSpPr txBox="1">
            <a:spLocks noChangeArrowheads="1"/>
          </p:cNvSpPr>
          <p:nvPr/>
        </p:nvSpPr>
        <p:spPr bwMode="auto">
          <a:xfrm>
            <a:off x="6096002" y="6553200"/>
            <a:ext cx="4120981" cy="318758"/>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1451" dirty="0">
                <a:solidFill>
                  <a:prstClr val="black"/>
                </a:solidFill>
                <a:latin typeface="Arial" charset="0"/>
                <a:ea typeface="ＭＳ Ｐゴシック" pitchFamily="-28" charset="-128"/>
              </a:rPr>
              <a:t>(Adapted from Whitehead, 2001, pp. 27-28)</a:t>
            </a:r>
            <a:endParaRPr lang="en-GB" sz="1451" dirty="0">
              <a:solidFill>
                <a:prstClr val="black"/>
              </a:solidFill>
              <a:latin typeface="Arial" charset="0"/>
              <a:ea typeface="ＭＳ Ｐゴシック" pitchFamily="-28" charset="-128"/>
            </a:endParaRPr>
          </a:p>
        </p:txBody>
      </p:sp>
      <p:sp>
        <p:nvSpPr>
          <p:cNvPr id="21" name="Line 18"/>
          <p:cNvSpPr>
            <a:spLocks noChangeShapeType="1"/>
          </p:cNvSpPr>
          <p:nvPr/>
        </p:nvSpPr>
        <p:spPr bwMode="auto">
          <a:xfrm>
            <a:off x="3654375" y="4081969"/>
            <a:ext cx="917083"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cxnSp>
        <p:nvCxnSpPr>
          <p:cNvPr id="24" name="Straight Connector 23"/>
          <p:cNvCxnSpPr/>
          <p:nvPr/>
        </p:nvCxnSpPr>
        <p:spPr>
          <a:xfrm>
            <a:off x="3958947" y="5518502"/>
            <a:ext cx="6333759" cy="14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70751" y="5910283"/>
            <a:ext cx="3510152" cy="14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500"/>
                                        <p:tgtEl>
                                          <p:spTgt spid="21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fade">
                                      <p:cBhvr>
                                        <p:cTn id="12" dur="1000"/>
                                        <p:tgtEl>
                                          <p:spTgt spid="215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wipe(left)">
                                      <p:cBhvr>
                                        <p:cTn id="17" dur="500"/>
                                        <p:tgtEl>
                                          <p:spTgt spid="256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22"/>
                                        </p:tgtEl>
                                        <p:attrNameLst>
                                          <p:attrName>style.visibility</p:attrName>
                                        </p:attrNameLst>
                                      </p:cBhvr>
                                      <p:to>
                                        <p:strVal val="visible"/>
                                      </p:to>
                                    </p:set>
                                    <p:animEffect transition="in" filter="dissolve">
                                      <p:cBhvr>
                                        <p:cTn id="22" dur="500"/>
                                        <p:tgtEl>
                                          <p:spTgt spid="256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23"/>
                                        </p:tgtEl>
                                        <p:attrNameLst>
                                          <p:attrName>style.visibility</p:attrName>
                                        </p:attrNameLst>
                                      </p:cBhvr>
                                      <p:to>
                                        <p:strVal val="visible"/>
                                      </p:to>
                                    </p:set>
                                    <p:animEffect transition="in" filter="dissolve">
                                      <p:cBhvr>
                                        <p:cTn id="27" dur="500"/>
                                        <p:tgtEl>
                                          <p:spTgt spid="256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24"/>
                                        </p:tgtEl>
                                        <p:attrNameLst>
                                          <p:attrName>style.visibility</p:attrName>
                                        </p:attrNameLst>
                                      </p:cBhvr>
                                      <p:to>
                                        <p:strVal val="visible"/>
                                      </p:to>
                                    </p:set>
                                    <p:animEffect transition="in" filter="dissolve">
                                      <p:cBhvr>
                                        <p:cTn id="32" dur="500"/>
                                        <p:tgtEl>
                                          <p:spTgt spid="256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24"/>
                                        </p:tgtEl>
                                        <p:attrNameLst>
                                          <p:attrName>style.visibility</p:attrName>
                                        </p:attrNameLst>
                                      </p:cBhvr>
                                      <p:to>
                                        <p:strVal val="visible"/>
                                      </p:to>
                                    </p:set>
                                    <p:animEffect transition="in" filter="fade">
                                      <p:cBhvr>
                                        <p:cTn id="37" dur="1000"/>
                                        <p:tgtEl>
                                          <p:spTgt spid="215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616"/>
                                        </p:tgtEl>
                                        <p:attrNameLst>
                                          <p:attrName>style.visibility</p:attrName>
                                        </p:attrNameLst>
                                      </p:cBhvr>
                                      <p:to>
                                        <p:strVal val="visible"/>
                                      </p:to>
                                    </p:set>
                                    <p:animEffect transition="in" filter="wipe(left)">
                                      <p:cBhvr>
                                        <p:cTn id="42" dur="500"/>
                                        <p:tgtEl>
                                          <p:spTgt spid="2561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5617"/>
                                        </p:tgtEl>
                                        <p:attrNameLst>
                                          <p:attrName>style.visibility</p:attrName>
                                        </p:attrNameLst>
                                      </p:cBhvr>
                                      <p:to>
                                        <p:strVal val="visible"/>
                                      </p:to>
                                    </p:set>
                                    <p:animEffect transition="in" filter="wipe(left)">
                                      <p:cBhvr>
                                        <p:cTn id="46" dur="500"/>
                                        <p:tgtEl>
                                          <p:spTgt spid="256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618"/>
                                        </p:tgtEl>
                                        <p:attrNameLst>
                                          <p:attrName>style.visibility</p:attrName>
                                        </p:attrNameLst>
                                      </p:cBhvr>
                                      <p:to>
                                        <p:strVal val="visible"/>
                                      </p:to>
                                    </p:set>
                                    <p:animEffect transition="in" filter="wipe(left)">
                                      <p:cBhvr>
                                        <p:cTn id="51" dur="500"/>
                                        <p:tgtEl>
                                          <p:spTgt spid="256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par>
                                <p:cTn id="62" presetID="22" presetClass="entr" presetSubtype="8"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513"/>
                                        </p:tgtEl>
                                        <p:attrNameLst>
                                          <p:attrName>style.visibility</p:attrName>
                                        </p:attrNameLst>
                                      </p:cBhvr>
                                      <p:to>
                                        <p:strVal val="visible"/>
                                      </p:to>
                                    </p:set>
                                    <p:animEffect transition="in" filter="fade">
                                      <p:cBhvr>
                                        <p:cTn id="69" dur="1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21514" grpId="0" animBg="1"/>
      <p:bldP spid="25611" grpId="0" animBg="1"/>
      <p:bldP spid="25616" grpId="0" animBg="1"/>
      <p:bldP spid="25617" grpId="0" animBg="1"/>
      <p:bldP spid="25618" grpId="0" animBg="1"/>
      <p:bldP spid="25622" grpId="0"/>
      <p:bldP spid="25623" grpId="0"/>
      <p:bldP spid="25624" grpId="0"/>
      <p:bldP spid="2152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610" y="879141"/>
            <a:ext cx="6818720" cy="4643788"/>
          </a:xfrm>
          <a:prstGeom prst="rect">
            <a:avLst/>
          </a:prstGeom>
          <a:noFill/>
          <a:ln w="9525">
            <a:noFill/>
            <a:miter lim="800000"/>
            <a:headEnd/>
            <a:tailEnd/>
          </a:ln>
        </p:spPr>
        <p:txBody>
          <a:bodyPr wrap="square" lIns="94568" tIns="47284" rIns="94568" bIns="47284">
            <a:spAutoFit/>
          </a:bodyPr>
          <a:lstStyle/>
          <a:p>
            <a:pPr defTabSz="450578" fontAlgn="base">
              <a:lnSpc>
                <a:spcPct val="150000"/>
              </a:lnSpc>
              <a:spcAft>
                <a:spcPct val="0"/>
              </a:spcAft>
            </a:pPr>
            <a:r>
              <a:rPr lang="en-NZ" sz="1995" dirty="0">
                <a:solidFill>
                  <a:prstClr val="black"/>
                </a:solidFill>
                <a:latin typeface="Arial" charset="0"/>
                <a:ea typeface="ＭＳ Ｐゴシック" pitchFamily="-28" charset="-128"/>
              </a:rPr>
              <a:t>Despite the popularity of the stimulus approach, the stimulus model is not without its limitations. One is that stimulus events alone may be insufficient when predicting an individual’s response. For example, two teachers subjected to loud, noisy classrooms may show quite different levels of strain, or may show strain at different times. Thus it fails to take account of individual differences, and it ignores the perceptual cognitive processes which underpin such differences (Cox &amp; Fergusson, 1991).</a:t>
            </a:r>
          </a:p>
          <a:p>
            <a:pPr defTabSz="450578" fontAlgn="base">
              <a:lnSpc>
                <a:spcPct val="150000"/>
              </a:lnSpc>
              <a:spcAft>
                <a:spcPct val="0"/>
              </a:spcAft>
            </a:pPr>
            <a:r>
              <a:rPr lang="en-NZ" sz="1995" dirty="0">
                <a:solidFill>
                  <a:prstClr val="black"/>
                </a:solidFill>
                <a:latin typeface="Arial" charset="0"/>
                <a:ea typeface="ＭＳ Ｐゴシック" pitchFamily="-28" charset="-128"/>
              </a:rPr>
              <a:t>        Another criticism of this approach is that…</a:t>
            </a:r>
            <a:endParaRPr lang="en-GB" sz="1995" dirty="0">
              <a:solidFill>
                <a:prstClr val="black"/>
              </a:solidFill>
              <a:latin typeface="Arial" charset="0"/>
              <a:ea typeface="ＭＳ Ｐゴシック" pitchFamily="-28" charset="-128"/>
            </a:endParaRPr>
          </a:p>
        </p:txBody>
      </p:sp>
      <p:sp>
        <p:nvSpPr>
          <p:cNvPr id="22532" name="Text Box 4"/>
          <p:cNvSpPr txBox="1">
            <a:spLocks noChangeArrowheads="1"/>
          </p:cNvSpPr>
          <p:nvPr/>
        </p:nvSpPr>
        <p:spPr bwMode="auto">
          <a:xfrm>
            <a:off x="2584164" y="466727"/>
            <a:ext cx="7328245"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2533" name="Text Box 5"/>
          <p:cNvSpPr txBox="1">
            <a:spLocks noChangeArrowheads="1"/>
          </p:cNvSpPr>
          <p:nvPr/>
        </p:nvSpPr>
        <p:spPr bwMode="auto">
          <a:xfrm>
            <a:off x="1515637" y="188914"/>
            <a:ext cx="8396773" cy="472198"/>
          </a:xfrm>
          <a:prstGeom prst="rect">
            <a:avLst/>
          </a:prstGeom>
          <a:solidFill>
            <a:srgbClr val="FFC000"/>
          </a:solidFill>
          <a:ln w="9525">
            <a:noFill/>
            <a:miter lim="800000"/>
            <a:headEnd/>
            <a:tailEnd/>
          </a:ln>
        </p:spPr>
        <p:txBody>
          <a:bodyPr lIns="94568" tIns="47284" rIns="94568" bIns="47284">
            <a:spAutoFit/>
          </a:bodyPr>
          <a:lstStyle/>
          <a:p>
            <a:pPr defTabSz="450578" fontAlgn="base">
              <a:spcBef>
                <a:spcPct val="50000"/>
              </a:spcBef>
              <a:spcAft>
                <a:spcPct val="0"/>
              </a:spcAft>
            </a:pPr>
            <a:r>
              <a:rPr lang="en-NZ" sz="2448" b="1" dirty="0">
                <a:solidFill>
                  <a:srgbClr val="003164"/>
                </a:solidFill>
                <a:latin typeface="Arial" charset="0"/>
                <a:ea typeface="ＭＳ Ｐゴシック" pitchFamily="-28" charset="-128"/>
              </a:rPr>
              <a:t>Critical evaluation of theoretical models</a:t>
            </a:r>
            <a:endParaRPr lang="en-GB" sz="2448" b="1" dirty="0">
              <a:solidFill>
                <a:srgbClr val="003164"/>
              </a:solidFill>
              <a:latin typeface="Arial" charset="0"/>
              <a:ea typeface="ＭＳ Ｐゴシック" pitchFamily="-28" charset="-128"/>
            </a:endParaRPr>
          </a:p>
        </p:txBody>
      </p:sp>
      <p:sp>
        <p:nvSpPr>
          <p:cNvPr id="22534" name="Text Box 6"/>
          <p:cNvSpPr txBox="1">
            <a:spLocks noChangeArrowheads="1"/>
          </p:cNvSpPr>
          <p:nvPr/>
        </p:nvSpPr>
        <p:spPr bwMode="auto">
          <a:xfrm>
            <a:off x="6791322" y="6302065"/>
            <a:ext cx="3550539" cy="318758"/>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NZ" sz="1451" dirty="0">
                <a:solidFill>
                  <a:prstClr val="black"/>
                </a:solidFill>
                <a:latin typeface="Arial" charset="0"/>
                <a:ea typeface="ＭＳ Ｐゴシック" pitchFamily="-28" charset="-128"/>
              </a:rPr>
              <a:t>(Adapted from Whitehead, 2001, p. 16)</a:t>
            </a:r>
            <a:endParaRPr lang="en-GB" sz="1451" dirty="0">
              <a:solidFill>
                <a:prstClr val="black"/>
              </a:solidFill>
              <a:latin typeface="Arial" charset="0"/>
              <a:ea typeface="ＭＳ Ｐゴシック" pitchFamily="-28" charset="-128"/>
            </a:endParaRPr>
          </a:p>
        </p:txBody>
      </p:sp>
      <p:sp>
        <p:nvSpPr>
          <p:cNvPr id="30732" name="Text Box 12"/>
          <p:cNvSpPr txBox="1">
            <a:spLocks noChangeArrowheads="1"/>
          </p:cNvSpPr>
          <p:nvPr/>
        </p:nvSpPr>
        <p:spPr bwMode="auto">
          <a:xfrm>
            <a:off x="8818943" y="1443387"/>
            <a:ext cx="1306109"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30736" name="Text Box 16"/>
          <p:cNvSpPr txBox="1">
            <a:spLocks noChangeArrowheads="1"/>
          </p:cNvSpPr>
          <p:nvPr/>
        </p:nvSpPr>
        <p:spPr bwMode="auto">
          <a:xfrm>
            <a:off x="6585728" y="2351602"/>
            <a:ext cx="1563572"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14" name="TextBox 13"/>
          <p:cNvSpPr txBox="1"/>
          <p:nvPr/>
        </p:nvSpPr>
        <p:spPr>
          <a:xfrm>
            <a:off x="1394623" y="850498"/>
            <a:ext cx="2415987" cy="1697260"/>
          </a:xfrm>
          <a:prstGeom prst="rect">
            <a:avLst/>
          </a:prstGeom>
          <a:noFill/>
          <a:ln>
            <a:solidFill>
              <a:srgbClr val="FF0000"/>
            </a:solidFill>
            <a:prstDash val="solid"/>
          </a:ln>
        </p:spPr>
        <p:txBody>
          <a:bodyPr wrap="square" rtlCol="0">
            <a:spAutoFit/>
          </a:bodyPr>
          <a:lstStyle/>
          <a:p>
            <a:pPr algn="ctr" defTabSz="450578" fontAlgn="base">
              <a:spcBef>
                <a:spcPct val="0"/>
              </a:spcBef>
              <a:spcAft>
                <a:spcPct val="0"/>
              </a:spcAft>
            </a:pPr>
            <a:r>
              <a:rPr lang="en-US" sz="2086" dirty="0">
                <a:solidFill>
                  <a:srgbClr val="FF0000"/>
                </a:solidFill>
                <a:latin typeface="Calibri"/>
                <a:ea typeface="ＭＳ Ｐゴシック" pitchFamily="-28" charset="-128"/>
              </a:rPr>
              <a:t>Topic sentence linking paragraph to last section &amp;</a:t>
            </a:r>
          </a:p>
          <a:p>
            <a:pPr algn="ctr" defTabSz="450578" fontAlgn="base">
              <a:spcBef>
                <a:spcPct val="0"/>
              </a:spcBef>
              <a:spcAft>
                <a:spcPct val="0"/>
              </a:spcAft>
            </a:pPr>
            <a:r>
              <a:rPr lang="en-US" sz="2086" dirty="0">
                <a:solidFill>
                  <a:srgbClr val="FF0000"/>
                </a:solidFill>
                <a:latin typeface="Calibri"/>
                <a:ea typeface="ＭＳ Ｐゴシック" pitchFamily="-28" charset="-128"/>
              </a:rPr>
              <a:t>introducing new point</a:t>
            </a:r>
            <a:endParaRPr lang="en-NZ" sz="2086" dirty="0">
              <a:solidFill>
                <a:srgbClr val="FF0000"/>
              </a:solidFill>
              <a:latin typeface="Calibri"/>
              <a:ea typeface="ＭＳ Ｐゴシック" pitchFamily="-28" charset="-128"/>
            </a:endParaRPr>
          </a:p>
        </p:txBody>
      </p:sp>
      <p:sp>
        <p:nvSpPr>
          <p:cNvPr id="15" name="TextBox 14"/>
          <p:cNvSpPr txBox="1"/>
          <p:nvPr/>
        </p:nvSpPr>
        <p:spPr>
          <a:xfrm>
            <a:off x="1515638" y="3444598"/>
            <a:ext cx="2197026" cy="1055289"/>
          </a:xfrm>
          <a:prstGeom prst="rect">
            <a:avLst/>
          </a:prstGeom>
          <a:noFill/>
          <a:ln>
            <a:solidFill>
              <a:srgbClr val="FF0000"/>
            </a:solidFill>
            <a:prstDash val="solid"/>
          </a:ln>
        </p:spPr>
        <p:txBody>
          <a:bodyPr wrap="square" rtlCol="0">
            <a:spAutoFit/>
          </a:bodyPr>
          <a:lstStyle/>
          <a:p>
            <a:pPr algn="ctr" defTabSz="450578" fontAlgn="base">
              <a:spcBef>
                <a:spcPct val="0"/>
              </a:spcBef>
              <a:spcAft>
                <a:spcPct val="0"/>
              </a:spcAft>
            </a:pPr>
            <a:r>
              <a:rPr lang="en-US" sz="2086" dirty="0">
                <a:solidFill>
                  <a:srgbClr val="FF0000"/>
                </a:solidFill>
                <a:latin typeface="Calibri"/>
                <a:ea typeface="ＭＳ Ｐゴシック" pitchFamily="-28" charset="-128"/>
              </a:rPr>
              <a:t>Connecting words and phrases to guide readers</a:t>
            </a:r>
            <a:endParaRPr lang="en-NZ" sz="2086" dirty="0">
              <a:solidFill>
                <a:srgbClr val="FF0000"/>
              </a:solidFill>
              <a:latin typeface="Calibri"/>
              <a:ea typeface="ＭＳ Ｐゴシック" pitchFamily="-28" charset="-128"/>
            </a:endParaRPr>
          </a:p>
        </p:txBody>
      </p:sp>
      <p:sp>
        <p:nvSpPr>
          <p:cNvPr id="10" name="Text Box 16"/>
          <p:cNvSpPr txBox="1">
            <a:spLocks noChangeArrowheads="1"/>
          </p:cNvSpPr>
          <p:nvPr/>
        </p:nvSpPr>
        <p:spPr bwMode="auto">
          <a:xfrm>
            <a:off x="4626821" y="3755486"/>
            <a:ext cx="646000" cy="374671"/>
          </a:xfrm>
          <a:prstGeom prst="rect">
            <a:avLst/>
          </a:prstGeom>
          <a:noFill/>
          <a:ln w="28575">
            <a:solidFill>
              <a:srgbClr val="FF0000"/>
            </a:solidFill>
            <a:miter lim="800000"/>
            <a:headEnd/>
            <a:tailEnd/>
          </a:ln>
        </p:spPr>
        <p:txBody>
          <a:bodyPr wrap="square"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cxnSp>
        <p:nvCxnSpPr>
          <p:cNvPr id="12" name="Straight Connector 11"/>
          <p:cNvCxnSpPr/>
          <p:nvPr/>
        </p:nvCxnSpPr>
        <p:spPr>
          <a:xfrm>
            <a:off x="3996528" y="1351254"/>
            <a:ext cx="5844076" cy="14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96529" y="1817970"/>
            <a:ext cx="4822413" cy="14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335708" y="5481793"/>
            <a:ext cx="4822413" cy="14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732"/>
                                        </p:tgtEl>
                                        <p:attrNameLst>
                                          <p:attrName>style.visibility</p:attrName>
                                        </p:attrNameLst>
                                      </p:cBhvr>
                                      <p:to>
                                        <p:strVal val="visible"/>
                                      </p:to>
                                    </p:set>
                                    <p:animEffect transition="in" filter="wipe(down)">
                                      <p:cBhvr>
                                        <p:cTn id="26" dur="500"/>
                                        <p:tgtEl>
                                          <p:spTgt spid="307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36"/>
                                        </p:tgtEl>
                                        <p:attrNameLst>
                                          <p:attrName>style.visibility</p:attrName>
                                        </p:attrNameLst>
                                      </p:cBhvr>
                                      <p:to>
                                        <p:strVal val="visible"/>
                                      </p:to>
                                    </p:set>
                                    <p:animEffect transition="in" filter="wipe(down)">
                                      <p:cBhvr>
                                        <p:cTn id="31" dur="500"/>
                                        <p:tgtEl>
                                          <p:spTgt spid="307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36" grpId="0" animBg="1"/>
      <p:bldP spid="14"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79428" y="294749"/>
            <a:ext cx="8778751" cy="472198"/>
          </a:xfrm>
          <a:prstGeom prst="rect">
            <a:avLst/>
          </a:prstGeom>
          <a:solidFill>
            <a:srgbClr val="FFC000"/>
          </a:solid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NZ" sz="2448" b="1" dirty="0">
                <a:solidFill>
                  <a:srgbClr val="003164"/>
                </a:solidFill>
                <a:latin typeface="Arial" charset="0"/>
                <a:ea typeface="ＭＳ Ｐゴシック" pitchFamily="-28" charset="-128"/>
              </a:rPr>
              <a:t>Trends in the research</a:t>
            </a:r>
            <a:endParaRPr lang="en-GB" sz="2448" b="1" dirty="0">
              <a:solidFill>
                <a:srgbClr val="003164"/>
              </a:solidFill>
              <a:latin typeface="Arial" charset="0"/>
              <a:ea typeface="ＭＳ Ｐゴシック" pitchFamily="-28" charset="-128"/>
            </a:endParaRPr>
          </a:p>
        </p:txBody>
      </p:sp>
      <p:sp>
        <p:nvSpPr>
          <p:cNvPr id="23555" name="Text Box 3"/>
          <p:cNvSpPr txBox="1">
            <a:spLocks noChangeArrowheads="1"/>
          </p:cNvSpPr>
          <p:nvPr/>
        </p:nvSpPr>
        <p:spPr bwMode="auto">
          <a:xfrm>
            <a:off x="4034669" y="1125539"/>
            <a:ext cx="6106590" cy="4740096"/>
          </a:xfrm>
          <a:prstGeom prst="rect">
            <a:avLst/>
          </a:prstGeom>
          <a:noFill/>
          <a:ln w="9525">
            <a:noFill/>
            <a:miter lim="800000"/>
            <a:headEnd/>
            <a:tailEnd/>
          </a:ln>
        </p:spPr>
        <p:txBody>
          <a:bodyPr lIns="94568" tIns="47284" rIns="94568" bIns="47284">
            <a:spAutoFit/>
          </a:bodyPr>
          <a:lstStyle/>
          <a:p>
            <a:pPr defTabSz="450578" fontAlgn="base">
              <a:lnSpc>
                <a:spcPct val="130000"/>
              </a:lnSpc>
              <a:spcBef>
                <a:spcPct val="0"/>
              </a:spcBef>
              <a:spcAft>
                <a:spcPct val="0"/>
              </a:spcAft>
            </a:pPr>
            <a:r>
              <a:rPr lang="en-NZ" sz="2131" b="1" dirty="0">
                <a:solidFill>
                  <a:prstClr val="black"/>
                </a:solidFill>
                <a:latin typeface="Arial" charset="0"/>
                <a:ea typeface="ＭＳ Ｐゴシック" pitchFamily="-28" charset="-128"/>
              </a:rPr>
              <a:t>In the last few decades, research on stress has broadened and become influenced largely by behavioural scientists, moving away from the strict focus on physical stimuli and their physiological consequences (Travers &amp; Cooper, 1996).  There has also been a shift of orientation from physical stressors, such as mechanical trauma, toward psychological stressors such as role ambiguity and the impact of psychological and social influences upon the individual…</a:t>
            </a:r>
            <a:endParaRPr lang="en-GB" sz="2131" b="1" dirty="0">
              <a:solidFill>
                <a:prstClr val="black"/>
              </a:solidFill>
              <a:latin typeface="Arial" charset="0"/>
              <a:ea typeface="ＭＳ Ｐゴシック" pitchFamily="-28" charset="-128"/>
            </a:endParaRPr>
          </a:p>
        </p:txBody>
      </p:sp>
      <p:sp>
        <p:nvSpPr>
          <p:cNvPr id="23556" name="Text Box 4"/>
          <p:cNvSpPr txBox="1">
            <a:spLocks noChangeArrowheads="1"/>
          </p:cNvSpPr>
          <p:nvPr/>
        </p:nvSpPr>
        <p:spPr bwMode="auto">
          <a:xfrm>
            <a:off x="1593044" y="1341440"/>
            <a:ext cx="1983927" cy="737462"/>
          </a:xfrm>
          <a:prstGeom prst="rect">
            <a:avLst/>
          </a:prstGeom>
          <a:noFill/>
          <a:ln w="9525">
            <a:solidFill>
              <a:srgbClr val="FF0000"/>
            </a:solidFill>
            <a:miter lim="800000"/>
            <a:headEnd/>
            <a:tailEnd/>
          </a:ln>
        </p:spPr>
        <p:txBody>
          <a:bodyPr lIns="94568" tIns="47284" rIns="94568" bIns="47284">
            <a:spAutoFit/>
          </a:bodyPr>
          <a:lstStyle/>
          <a:p>
            <a:pPr algn="ctr" defTabSz="450578" fontAlgn="base">
              <a:spcBef>
                <a:spcPct val="70000"/>
              </a:spcBef>
              <a:spcAft>
                <a:spcPct val="0"/>
              </a:spcAft>
            </a:pPr>
            <a:r>
              <a:rPr lang="en-NZ" sz="2086" dirty="0">
                <a:solidFill>
                  <a:srgbClr val="FF0000"/>
                </a:solidFill>
                <a:latin typeface="Calibri"/>
                <a:ea typeface="ＭＳ Ｐゴシック" pitchFamily="-28" charset="-128"/>
              </a:rPr>
              <a:t>Indication of time period</a:t>
            </a:r>
            <a:endParaRPr lang="en-GB" sz="2086" dirty="0">
              <a:solidFill>
                <a:srgbClr val="FF0000"/>
              </a:solidFill>
              <a:latin typeface="Calibri"/>
              <a:ea typeface="ＭＳ Ｐゴシック" pitchFamily="-28" charset="-128"/>
            </a:endParaRPr>
          </a:p>
        </p:txBody>
      </p:sp>
      <p:sp>
        <p:nvSpPr>
          <p:cNvPr id="23557" name="Text Box 6"/>
          <p:cNvSpPr txBox="1">
            <a:spLocks noChangeArrowheads="1"/>
          </p:cNvSpPr>
          <p:nvPr/>
        </p:nvSpPr>
        <p:spPr bwMode="auto">
          <a:xfrm>
            <a:off x="1589615" y="2800778"/>
            <a:ext cx="2141843" cy="737462"/>
          </a:xfrm>
          <a:prstGeom prst="rect">
            <a:avLst/>
          </a:prstGeom>
          <a:noFill/>
          <a:ln w="9525">
            <a:solidFill>
              <a:srgbClr val="FF0000"/>
            </a:solidFill>
            <a:miter lim="800000"/>
            <a:headEnd/>
            <a:tailEnd/>
          </a:ln>
        </p:spPr>
        <p:txBody>
          <a:bodyPr wrap="square" lIns="94568" tIns="47284" rIns="94568" bIns="47284">
            <a:spAutoFit/>
          </a:bodyPr>
          <a:lstStyle/>
          <a:p>
            <a:pPr algn="ctr" defTabSz="450578" fontAlgn="base">
              <a:spcBef>
                <a:spcPct val="50000"/>
              </a:spcBef>
              <a:spcAft>
                <a:spcPct val="0"/>
              </a:spcAft>
            </a:pPr>
            <a:r>
              <a:rPr lang="en-NZ" sz="2086" dirty="0">
                <a:solidFill>
                  <a:srgbClr val="FF0000"/>
                </a:solidFill>
                <a:latin typeface="Calibri"/>
                <a:ea typeface="ＭＳ Ｐゴシック" pitchFamily="-28" charset="-128"/>
              </a:rPr>
              <a:t>Vocabulary used to indicate trends</a:t>
            </a:r>
            <a:endParaRPr lang="en-GB" sz="2086" dirty="0">
              <a:solidFill>
                <a:srgbClr val="FF0000"/>
              </a:solidFill>
              <a:latin typeface="Calibri"/>
              <a:ea typeface="ＭＳ Ｐゴシック" pitchFamily="-28" charset="-128"/>
            </a:endParaRPr>
          </a:p>
        </p:txBody>
      </p:sp>
      <p:sp>
        <p:nvSpPr>
          <p:cNvPr id="23558" name="Text Box 7"/>
          <p:cNvSpPr txBox="1">
            <a:spLocks noChangeArrowheads="1"/>
          </p:cNvSpPr>
          <p:nvPr/>
        </p:nvSpPr>
        <p:spPr bwMode="auto">
          <a:xfrm>
            <a:off x="7699633" y="6308726"/>
            <a:ext cx="2901010"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1814">
                <a:solidFill>
                  <a:prstClr val="black"/>
                </a:solidFill>
                <a:latin typeface="Arial" charset="0"/>
                <a:ea typeface="ＭＳ Ｐゴシック" pitchFamily="-28" charset="-128"/>
              </a:rPr>
              <a:t>(Whitehead, 2001, p. 15)</a:t>
            </a:r>
            <a:endParaRPr lang="en-GB" sz="1814">
              <a:solidFill>
                <a:prstClr val="black"/>
              </a:solidFill>
              <a:latin typeface="Arial" charset="0"/>
              <a:ea typeface="ＭＳ Ｐゴシック" pitchFamily="-28" charset="-128"/>
            </a:endParaRPr>
          </a:p>
        </p:txBody>
      </p:sp>
      <p:sp>
        <p:nvSpPr>
          <p:cNvPr id="26632" name="Line 8"/>
          <p:cNvSpPr>
            <a:spLocks noChangeShapeType="1"/>
          </p:cNvSpPr>
          <p:nvPr/>
        </p:nvSpPr>
        <p:spPr bwMode="auto">
          <a:xfrm>
            <a:off x="4034669" y="1576951"/>
            <a:ext cx="2899326" cy="0"/>
          </a:xfrm>
          <a:prstGeom prst="line">
            <a:avLst/>
          </a:prstGeom>
          <a:noFill/>
          <a:ln w="38100">
            <a:solidFill>
              <a:srgbClr val="FF0000"/>
            </a:solidFill>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6633" name="Line 9"/>
          <p:cNvSpPr>
            <a:spLocks noChangeShapeType="1"/>
          </p:cNvSpPr>
          <p:nvPr/>
        </p:nvSpPr>
        <p:spPr bwMode="auto">
          <a:xfrm>
            <a:off x="4202928" y="1990222"/>
            <a:ext cx="1908204"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6634" name="Line 10"/>
          <p:cNvSpPr>
            <a:spLocks noChangeShapeType="1"/>
          </p:cNvSpPr>
          <p:nvPr/>
        </p:nvSpPr>
        <p:spPr bwMode="auto">
          <a:xfrm>
            <a:off x="6610707" y="1990222"/>
            <a:ext cx="2517349"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6636" name="Line 12"/>
          <p:cNvSpPr>
            <a:spLocks noChangeShapeType="1"/>
          </p:cNvSpPr>
          <p:nvPr/>
        </p:nvSpPr>
        <p:spPr bwMode="auto">
          <a:xfrm>
            <a:off x="8474007" y="2441471"/>
            <a:ext cx="915399"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6637" name="Line 13"/>
          <p:cNvSpPr>
            <a:spLocks noChangeShapeType="1"/>
          </p:cNvSpPr>
          <p:nvPr/>
        </p:nvSpPr>
        <p:spPr bwMode="auto">
          <a:xfrm>
            <a:off x="4806710" y="4115184"/>
            <a:ext cx="3281305"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26638" name="Line 14"/>
          <p:cNvSpPr>
            <a:spLocks noChangeShapeType="1"/>
          </p:cNvSpPr>
          <p:nvPr/>
        </p:nvSpPr>
        <p:spPr bwMode="auto">
          <a:xfrm>
            <a:off x="4224882" y="2809995"/>
            <a:ext cx="1297377" cy="0"/>
          </a:xfrm>
          <a:prstGeom prst="line">
            <a:avLst/>
          </a:prstGeom>
          <a:noFill/>
          <a:ln w="38100">
            <a:solidFill>
              <a:srgbClr val="FF0000"/>
            </a:solidFill>
            <a:prstDash val="sysDot"/>
            <a:round/>
            <a:headEnd/>
            <a:tailEnd/>
          </a:ln>
        </p:spPr>
        <p:txBody>
          <a:bodyPr lIns="94568" tIns="47284" rIns="94568" bIns="47284"/>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wipe(left)">
                                      <p:cBhvr>
                                        <p:cTn id="7" dur="500"/>
                                        <p:tgtEl>
                                          <p:spTgt spid="266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wipe(left)">
                                      <p:cBhvr>
                                        <p:cTn id="12" dur="500"/>
                                        <p:tgtEl>
                                          <p:spTgt spid="266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wipe(left)">
                                      <p:cBhvr>
                                        <p:cTn id="17" dur="500"/>
                                        <p:tgtEl>
                                          <p:spTgt spid="266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36"/>
                                        </p:tgtEl>
                                        <p:attrNameLst>
                                          <p:attrName>style.visibility</p:attrName>
                                        </p:attrNameLst>
                                      </p:cBhvr>
                                      <p:to>
                                        <p:strVal val="visible"/>
                                      </p:to>
                                    </p:set>
                                    <p:animEffect transition="in" filter="wipe(left)">
                                      <p:cBhvr>
                                        <p:cTn id="22" dur="500"/>
                                        <p:tgtEl>
                                          <p:spTgt spid="2663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6638"/>
                                        </p:tgtEl>
                                        <p:attrNameLst>
                                          <p:attrName>style.visibility</p:attrName>
                                        </p:attrNameLst>
                                      </p:cBhvr>
                                      <p:to>
                                        <p:strVal val="visible"/>
                                      </p:to>
                                    </p:set>
                                    <p:animEffect transition="in" filter="wipe(left)">
                                      <p:cBhvr>
                                        <p:cTn id="26" dur="500"/>
                                        <p:tgtEl>
                                          <p:spTgt spid="266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37"/>
                                        </p:tgtEl>
                                        <p:attrNameLst>
                                          <p:attrName>style.visibility</p:attrName>
                                        </p:attrNameLst>
                                      </p:cBhvr>
                                      <p:to>
                                        <p:strVal val="visible"/>
                                      </p:to>
                                    </p:set>
                                    <p:animEffect transition="in" filter="wipe(left)">
                                      <p:cBhvr>
                                        <p:cTn id="31"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6634" grpId="0" animBg="1"/>
      <p:bldP spid="26636" grpId="0" animBg="1"/>
      <p:bldP spid="26637" grpId="0" animBg="1"/>
      <p:bldP spid="2663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15637" y="188914"/>
            <a:ext cx="8396773" cy="472198"/>
          </a:xfrm>
          <a:prstGeom prst="rect">
            <a:avLst/>
          </a:prstGeom>
          <a:solidFill>
            <a:srgbClr val="FFC000"/>
          </a:solidFill>
          <a:ln w="9525">
            <a:noFill/>
            <a:miter lim="800000"/>
            <a:headEnd/>
            <a:tailEnd/>
          </a:ln>
        </p:spPr>
        <p:txBody>
          <a:bodyPr lIns="94568" tIns="47284" rIns="94568" bIns="47284">
            <a:spAutoFit/>
          </a:bodyPr>
          <a:lstStyle/>
          <a:p>
            <a:pPr defTabSz="450578" fontAlgn="base">
              <a:spcBef>
                <a:spcPct val="50000"/>
              </a:spcBef>
              <a:spcAft>
                <a:spcPct val="0"/>
              </a:spcAft>
            </a:pPr>
            <a:r>
              <a:rPr lang="en-NZ" sz="2448" b="1" dirty="0">
                <a:solidFill>
                  <a:srgbClr val="003164"/>
                </a:solidFill>
                <a:latin typeface="Arial" charset="0"/>
                <a:ea typeface="ＭＳ Ｐゴシック" pitchFamily="-28" charset="-128"/>
              </a:rPr>
              <a:t>Critical evaluation of existing knowledge on topic</a:t>
            </a:r>
            <a:endParaRPr lang="en-GB" sz="2448" b="1" dirty="0">
              <a:solidFill>
                <a:srgbClr val="003164"/>
              </a:solidFill>
              <a:latin typeface="Arial" charset="0"/>
              <a:ea typeface="ＭＳ Ｐゴシック" pitchFamily="-28" charset="-128"/>
            </a:endParaRPr>
          </a:p>
        </p:txBody>
      </p:sp>
      <p:sp>
        <p:nvSpPr>
          <p:cNvPr id="3" name="TextBox 2"/>
          <p:cNvSpPr txBox="1"/>
          <p:nvPr/>
        </p:nvSpPr>
        <p:spPr>
          <a:xfrm>
            <a:off x="1982294" y="947718"/>
            <a:ext cx="8227413" cy="1805110"/>
          </a:xfrm>
          <a:prstGeom prst="rect">
            <a:avLst/>
          </a:prstGeom>
          <a:noFill/>
        </p:spPr>
        <p:txBody>
          <a:bodyPr wrap="square" rtlCol="0">
            <a:spAutoFit/>
          </a:bodyPr>
          <a:lstStyle/>
          <a:p>
            <a:pPr defTabSz="450578" fontAlgn="base">
              <a:lnSpc>
                <a:spcPct val="120000"/>
              </a:lnSpc>
              <a:spcBef>
                <a:spcPct val="0"/>
              </a:spcBef>
              <a:spcAft>
                <a:spcPct val="0"/>
              </a:spcAft>
            </a:pPr>
            <a:r>
              <a:rPr lang="en-NZ" sz="2358" dirty="0">
                <a:solidFill>
                  <a:srgbClr val="002060"/>
                </a:solidFill>
                <a:latin typeface="Calibri"/>
                <a:ea typeface="ＭＳ Ｐゴシック" pitchFamily="-28" charset="-128"/>
              </a:rPr>
              <a:t>Despite the abundance of definitions and theories of burnout, there is still lacking a comprehensive theoretical framework for burnout, due to the complexity of the phenomenon (</a:t>
            </a:r>
            <a:r>
              <a:rPr lang="en-NZ" sz="2358" dirty="0" err="1">
                <a:solidFill>
                  <a:srgbClr val="002060"/>
                </a:solidFill>
                <a:latin typeface="Calibri"/>
                <a:ea typeface="ＭＳ Ｐゴシック" pitchFamily="-28" charset="-128"/>
              </a:rPr>
              <a:t>Schaufeli</a:t>
            </a:r>
            <a:r>
              <a:rPr lang="en-NZ" sz="2358" dirty="0">
                <a:solidFill>
                  <a:srgbClr val="002060"/>
                </a:solidFill>
                <a:latin typeface="Calibri"/>
                <a:ea typeface="ＭＳ Ｐゴシック" pitchFamily="-28" charset="-128"/>
              </a:rPr>
              <a:t> &amp; </a:t>
            </a:r>
            <a:r>
              <a:rPr lang="en-NZ" sz="2358" dirty="0" err="1">
                <a:solidFill>
                  <a:srgbClr val="002060"/>
                </a:solidFill>
                <a:latin typeface="Calibri"/>
                <a:ea typeface="ＭＳ Ｐゴシック" pitchFamily="-28" charset="-128"/>
              </a:rPr>
              <a:t>Enzmann</a:t>
            </a:r>
            <a:r>
              <a:rPr lang="en-NZ" sz="2358" dirty="0">
                <a:solidFill>
                  <a:srgbClr val="002060"/>
                </a:solidFill>
                <a:latin typeface="Calibri"/>
                <a:ea typeface="ＭＳ Ｐゴシック" pitchFamily="-28" charset="-128"/>
              </a:rPr>
              <a:t>, 1998)... </a:t>
            </a:r>
          </a:p>
        </p:txBody>
      </p:sp>
      <p:sp>
        <p:nvSpPr>
          <p:cNvPr id="4" name="TextBox 3"/>
          <p:cNvSpPr txBox="1"/>
          <p:nvPr/>
        </p:nvSpPr>
        <p:spPr>
          <a:xfrm>
            <a:off x="1982293" y="3200462"/>
            <a:ext cx="8358007" cy="1369670"/>
          </a:xfrm>
          <a:prstGeom prst="rect">
            <a:avLst/>
          </a:prstGeom>
          <a:noFill/>
        </p:spPr>
        <p:txBody>
          <a:bodyPr wrap="square" rtlCol="0">
            <a:spAutoFit/>
          </a:bodyPr>
          <a:lstStyle/>
          <a:p>
            <a:pPr defTabSz="450578" fontAlgn="base">
              <a:lnSpc>
                <a:spcPct val="120000"/>
              </a:lnSpc>
              <a:spcBef>
                <a:spcPct val="0"/>
              </a:spcBef>
              <a:spcAft>
                <a:spcPct val="0"/>
              </a:spcAft>
            </a:pPr>
            <a:r>
              <a:rPr lang="en-NZ" sz="2358" dirty="0">
                <a:solidFill>
                  <a:srgbClr val="002060"/>
                </a:solidFill>
                <a:latin typeface="Calibri"/>
                <a:ea typeface="ＭＳ Ｐゴシック" pitchFamily="-28" charset="-128"/>
              </a:rPr>
              <a:t>The amount of qualitative research on teacher’s work stress is limited. Two studies by </a:t>
            </a:r>
            <a:r>
              <a:rPr lang="en-NZ" sz="2358" dirty="0" err="1">
                <a:solidFill>
                  <a:srgbClr val="002060"/>
                </a:solidFill>
                <a:latin typeface="Calibri"/>
                <a:ea typeface="ＭＳ Ｐゴシック" pitchFamily="-28" charset="-128"/>
              </a:rPr>
              <a:t>Blase</a:t>
            </a:r>
            <a:r>
              <a:rPr lang="en-NZ" sz="2358" dirty="0">
                <a:solidFill>
                  <a:srgbClr val="002060"/>
                </a:solidFill>
                <a:latin typeface="Calibri"/>
                <a:ea typeface="ＭＳ Ｐゴシック" pitchFamily="-28" charset="-128"/>
              </a:rPr>
              <a:t> (1986) and </a:t>
            </a:r>
            <a:r>
              <a:rPr lang="en-NZ" sz="2358" dirty="0" err="1">
                <a:solidFill>
                  <a:srgbClr val="002060"/>
                </a:solidFill>
                <a:latin typeface="Calibri"/>
                <a:ea typeface="ＭＳ Ｐゴシック" pitchFamily="-28" charset="-128"/>
              </a:rPr>
              <a:t>Ianni</a:t>
            </a:r>
            <a:r>
              <a:rPr lang="en-NZ" sz="2358" dirty="0">
                <a:solidFill>
                  <a:srgbClr val="002060"/>
                </a:solidFill>
                <a:latin typeface="Calibri"/>
                <a:ea typeface="ＭＳ Ｐゴシック" pitchFamily="-28" charset="-128"/>
              </a:rPr>
              <a:t> and </a:t>
            </a:r>
            <a:r>
              <a:rPr lang="en-NZ" sz="2358" dirty="0" err="1">
                <a:solidFill>
                  <a:srgbClr val="002060"/>
                </a:solidFill>
                <a:latin typeface="Calibri"/>
                <a:ea typeface="ＭＳ Ｐゴシック" pitchFamily="-28" charset="-128"/>
              </a:rPr>
              <a:t>Reuss</a:t>
            </a:r>
            <a:r>
              <a:rPr lang="en-NZ" sz="2358" dirty="0">
                <a:solidFill>
                  <a:srgbClr val="002060"/>
                </a:solidFill>
                <a:latin typeface="Calibri"/>
                <a:ea typeface="ＭＳ Ｐゴシック" pitchFamily="-28" charset="-128"/>
              </a:rPr>
              <a:t>- </a:t>
            </a:r>
            <a:r>
              <a:rPr lang="en-NZ" sz="2358" dirty="0" err="1">
                <a:solidFill>
                  <a:srgbClr val="002060"/>
                </a:solidFill>
                <a:latin typeface="Calibri"/>
                <a:ea typeface="ＭＳ Ｐゴシック" pitchFamily="-28" charset="-128"/>
              </a:rPr>
              <a:t>Ainni</a:t>
            </a:r>
            <a:r>
              <a:rPr lang="en-NZ" sz="2358" dirty="0">
                <a:solidFill>
                  <a:srgbClr val="002060"/>
                </a:solidFill>
                <a:latin typeface="Calibri"/>
                <a:ea typeface="ＭＳ Ｐゴシック" pitchFamily="-28" charset="-128"/>
              </a:rPr>
              <a:t> (1978) will be discussed below...</a:t>
            </a:r>
          </a:p>
        </p:txBody>
      </p:sp>
      <p:sp>
        <p:nvSpPr>
          <p:cNvPr id="7" name="Text Box 3"/>
          <p:cNvSpPr txBox="1">
            <a:spLocks noChangeArrowheads="1"/>
          </p:cNvSpPr>
          <p:nvPr/>
        </p:nvSpPr>
        <p:spPr bwMode="auto">
          <a:xfrm>
            <a:off x="1788717" y="4996127"/>
            <a:ext cx="8717140" cy="1312299"/>
          </a:xfrm>
          <a:prstGeom prst="rect">
            <a:avLst/>
          </a:prstGeom>
          <a:noFill/>
          <a:ln w="28575">
            <a:solidFill>
              <a:schemeClr val="accent1"/>
            </a:solidFill>
            <a:miter lim="800000"/>
            <a:headEnd/>
            <a:tailEnd/>
          </a:ln>
        </p:spPr>
        <p:txBody>
          <a:bodyPr wrap="square" lIns="94568" tIns="47284" rIns="94568" bIns="47284">
            <a:spAutoFit/>
          </a:bodyPr>
          <a:lstStyle/>
          <a:p>
            <a:pPr defTabSz="450578" fontAlgn="base">
              <a:spcBef>
                <a:spcPts val="1632"/>
              </a:spcBef>
              <a:spcAft>
                <a:spcPct val="0"/>
              </a:spcAft>
              <a:buFontTx/>
              <a:buChar char="•"/>
            </a:pPr>
            <a:r>
              <a:rPr lang="en-NZ" sz="2358" b="1" dirty="0">
                <a:solidFill>
                  <a:srgbClr val="003164"/>
                </a:solidFill>
                <a:latin typeface="Calibri"/>
                <a:ea typeface="ＭＳ Ｐゴシック" pitchFamily="-28" charset="-128"/>
              </a:rPr>
              <a:t>  </a:t>
            </a:r>
            <a:r>
              <a:rPr lang="en-NZ" sz="2358" dirty="0">
                <a:solidFill>
                  <a:srgbClr val="003164"/>
                </a:solidFill>
                <a:latin typeface="Calibri"/>
                <a:ea typeface="ＭＳ Ｐゴシック" pitchFamily="-28" charset="-128"/>
              </a:rPr>
              <a:t>Identify strengths &amp; limitations in relation to your research</a:t>
            </a:r>
          </a:p>
          <a:p>
            <a:pPr defTabSz="450578" fontAlgn="base">
              <a:spcBef>
                <a:spcPts val="544"/>
              </a:spcBef>
              <a:spcAft>
                <a:spcPct val="0"/>
              </a:spcAft>
              <a:buFontTx/>
              <a:buChar char="•"/>
            </a:pPr>
            <a:r>
              <a:rPr lang="en-NZ" sz="2358" dirty="0">
                <a:solidFill>
                  <a:srgbClr val="003164"/>
                </a:solidFill>
                <a:latin typeface="Calibri"/>
                <a:ea typeface="ＭＳ Ｐゴシック" pitchFamily="-28" charset="-128"/>
              </a:rPr>
              <a:t>  You are constructing an </a:t>
            </a:r>
            <a:r>
              <a:rPr lang="en-NZ" sz="2358" b="1" dirty="0">
                <a:solidFill>
                  <a:srgbClr val="003164"/>
                </a:solidFill>
                <a:latin typeface="Calibri"/>
                <a:ea typeface="ＭＳ Ｐゴシック" pitchFamily="-28" charset="-128"/>
              </a:rPr>
              <a:t>argument</a:t>
            </a:r>
            <a:r>
              <a:rPr lang="en-NZ" sz="2358" dirty="0">
                <a:solidFill>
                  <a:srgbClr val="003164"/>
                </a:solidFill>
                <a:latin typeface="Calibri"/>
                <a:ea typeface="ＭＳ Ｐゴシック" pitchFamily="-28" charset="-128"/>
              </a:rPr>
              <a:t> about gaps in current knowledge          </a:t>
            </a:r>
          </a:p>
          <a:p>
            <a:pPr defTabSz="450578" fontAlgn="base">
              <a:spcBef>
                <a:spcPts val="544"/>
              </a:spcBef>
              <a:spcAft>
                <a:spcPct val="0"/>
              </a:spcAft>
            </a:pPr>
            <a:r>
              <a:rPr lang="en-NZ" sz="2358" dirty="0">
                <a:solidFill>
                  <a:srgbClr val="003164"/>
                </a:solidFill>
                <a:latin typeface="Calibri"/>
                <a:ea typeface="ＭＳ Ｐゴシック" pitchFamily="-28" charset="-128"/>
              </a:rPr>
              <a:t>            - </a:t>
            </a:r>
            <a:r>
              <a:rPr lang="en-NZ" sz="2358" b="1" dirty="0">
                <a:solidFill>
                  <a:srgbClr val="003164"/>
                </a:solidFill>
                <a:latin typeface="Calibri"/>
                <a:ea typeface="ＭＳ Ｐゴシック" pitchFamily="-28" charset="-128"/>
              </a:rPr>
              <a:t>your voice </a:t>
            </a:r>
            <a:r>
              <a:rPr lang="en-NZ" sz="2358" dirty="0">
                <a:solidFill>
                  <a:srgbClr val="003164"/>
                </a:solidFill>
                <a:latin typeface="Calibri"/>
                <a:ea typeface="ＭＳ Ｐゴシック" pitchFamily="-28" charset="-128"/>
              </a:rPr>
              <a:t>must come through clearly in the review</a:t>
            </a:r>
          </a:p>
        </p:txBody>
      </p:sp>
    </p:spTree>
    <p:custDataLst>
      <p:tags r:id="rId1"/>
    </p:custDataLst>
    <p:extLst>
      <p:ext uri="{BB962C8B-B14F-4D97-AF65-F5344CB8AC3E}">
        <p14:creationId xmlns:p14="http://schemas.microsoft.com/office/powerpoint/2010/main" val="37426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661570" y="538164"/>
            <a:ext cx="7250840"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6627" name="Text Box 4"/>
          <p:cNvSpPr txBox="1">
            <a:spLocks noChangeArrowheads="1"/>
          </p:cNvSpPr>
          <p:nvPr/>
        </p:nvSpPr>
        <p:spPr bwMode="auto">
          <a:xfrm>
            <a:off x="1593043" y="1499846"/>
            <a:ext cx="4198386" cy="1193293"/>
          </a:xfrm>
          <a:prstGeom prst="rect">
            <a:avLst/>
          </a:prstGeom>
          <a:noFill/>
          <a:ln w="9525">
            <a:noFill/>
            <a:miter lim="800000"/>
            <a:headEnd/>
            <a:tailEnd/>
          </a:ln>
        </p:spPr>
        <p:txBody>
          <a:bodyPr lIns="94568" tIns="47284" rIns="94568" bIns="47284">
            <a:spAutoFit/>
          </a:bodyPr>
          <a:lstStyle/>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However,  little information</a:t>
            </a:r>
          </a:p>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		     little data</a:t>
            </a:r>
          </a:p>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                 little research</a:t>
            </a:r>
          </a:p>
        </p:txBody>
      </p:sp>
      <p:sp>
        <p:nvSpPr>
          <p:cNvPr id="26628" name="Text Box 5"/>
          <p:cNvSpPr txBox="1">
            <a:spLocks noChangeArrowheads="1"/>
          </p:cNvSpPr>
          <p:nvPr/>
        </p:nvSpPr>
        <p:spPr bwMode="auto">
          <a:xfrm>
            <a:off x="5888881" y="1499847"/>
            <a:ext cx="4349831" cy="1676630"/>
          </a:xfrm>
          <a:prstGeom prst="rect">
            <a:avLst/>
          </a:prstGeom>
          <a:noFill/>
          <a:ln w="9525">
            <a:noFill/>
            <a:miter lim="800000"/>
            <a:headEnd/>
            <a:tailEnd/>
          </a:ln>
        </p:spPr>
        <p:txBody>
          <a:bodyPr lIns="94568" tIns="47284" rIns="94568" bIns="47284">
            <a:spAutoFit/>
          </a:bodyPr>
          <a:lstStyle/>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However,  few studies</a:t>
            </a:r>
          </a:p>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                 few researchers</a:t>
            </a:r>
          </a:p>
          <a:p>
            <a:pPr defTabSz="450578" fontAlgn="base">
              <a:lnSpc>
                <a:spcPct val="80000"/>
              </a:lnSpc>
              <a:spcBef>
                <a:spcPct val="50000"/>
              </a:spcBef>
              <a:spcAft>
                <a:spcPct val="0"/>
              </a:spcAft>
            </a:pPr>
            <a:r>
              <a:rPr lang="en-NZ" sz="2086" dirty="0">
                <a:solidFill>
                  <a:prstClr val="black"/>
                </a:solidFill>
                <a:latin typeface="Calibri"/>
                <a:ea typeface="ＭＳ Ｐゴシック" pitchFamily="-28" charset="-128"/>
              </a:rPr>
              <a:t>                 few attempts</a:t>
            </a:r>
          </a:p>
          <a:p>
            <a:pPr defTabSz="450578" fontAlgn="base">
              <a:lnSpc>
                <a:spcPct val="80000"/>
              </a:lnSpc>
              <a:spcBef>
                <a:spcPct val="50000"/>
              </a:spcBef>
              <a:spcAft>
                <a:spcPct val="0"/>
              </a:spcAft>
            </a:pPr>
            <a:r>
              <a:rPr lang="en-NZ" sz="2448" dirty="0">
                <a:solidFill>
                  <a:prstClr val="black"/>
                </a:solidFill>
                <a:latin typeface="Arial" charset="0"/>
                <a:ea typeface="ＭＳ Ｐゴシック" pitchFamily="-28" charset="-128"/>
              </a:rPr>
              <a:t>                 </a:t>
            </a:r>
          </a:p>
        </p:txBody>
      </p:sp>
      <p:sp>
        <p:nvSpPr>
          <p:cNvPr id="26629" name="Text Box 6"/>
          <p:cNvSpPr txBox="1">
            <a:spLocks noChangeArrowheads="1"/>
          </p:cNvSpPr>
          <p:nvPr/>
        </p:nvSpPr>
        <p:spPr bwMode="auto">
          <a:xfrm>
            <a:off x="1602203" y="2793605"/>
            <a:ext cx="5191192" cy="444370"/>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267" b="1" i="1" dirty="0">
                <a:solidFill>
                  <a:srgbClr val="003164"/>
                </a:solidFill>
                <a:latin typeface="Calibri"/>
                <a:ea typeface="ＭＳ Ｐゴシック" pitchFamily="-28" charset="-128"/>
              </a:rPr>
              <a:t>Using contrastive statements</a:t>
            </a:r>
            <a:r>
              <a:rPr lang="en-NZ" sz="2267" b="1" dirty="0">
                <a:solidFill>
                  <a:srgbClr val="003164"/>
                </a:solidFill>
                <a:latin typeface="Calibri"/>
                <a:ea typeface="ＭＳ Ｐゴシック" pitchFamily="-28" charset="-128"/>
              </a:rPr>
              <a:t>:</a:t>
            </a:r>
          </a:p>
        </p:txBody>
      </p:sp>
      <p:sp>
        <p:nvSpPr>
          <p:cNvPr id="26630" name="Text Box 7"/>
          <p:cNvSpPr txBox="1">
            <a:spLocks noChangeArrowheads="1"/>
          </p:cNvSpPr>
          <p:nvPr/>
        </p:nvSpPr>
        <p:spPr bwMode="auto">
          <a:xfrm>
            <a:off x="1604252" y="3331055"/>
            <a:ext cx="8472498" cy="687641"/>
          </a:xfrm>
          <a:prstGeom prst="rect">
            <a:avLst/>
          </a:prstGeom>
          <a:noFill/>
          <a:ln w="9525">
            <a:noFill/>
            <a:miter lim="800000"/>
            <a:headEnd/>
            <a:tailEnd/>
          </a:ln>
        </p:spPr>
        <p:txBody>
          <a:bodyPr lIns="94568" tIns="47284" rIns="94568" bIns="47284">
            <a:spAutoFit/>
          </a:bodyPr>
          <a:lstStyle/>
          <a:p>
            <a:pPr defTabSz="450578" fontAlgn="base">
              <a:lnSpc>
                <a:spcPct val="70000"/>
              </a:lnSpc>
              <a:spcBef>
                <a:spcPct val="50000"/>
              </a:spcBef>
              <a:spcAft>
                <a:spcPct val="0"/>
              </a:spcAft>
            </a:pPr>
            <a:r>
              <a:rPr lang="en-NZ" sz="2086" dirty="0">
                <a:solidFill>
                  <a:prstClr val="black"/>
                </a:solidFill>
                <a:latin typeface="Calibri"/>
                <a:ea typeface="ＭＳ Ｐゴシック" pitchFamily="-28" charset="-128"/>
              </a:rPr>
              <a:t>The research has tended to focus on..., rather than on...</a:t>
            </a:r>
          </a:p>
          <a:p>
            <a:pPr defTabSz="450578" fontAlgn="base">
              <a:lnSpc>
                <a:spcPct val="70000"/>
              </a:lnSpc>
              <a:spcBef>
                <a:spcPct val="40000"/>
              </a:spcBef>
              <a:spcAft>
                <a:spcPct val="0"/>
              </a:spcAft>
            </a:pPr>
            <a:r>
              <a:rPr lang="en-NZ" sz="2086" dirty="0">
                <a:solidFill>
                  <a:prstClr val="black"/>
                </a:solidFill>
                <a:latin typeface="Calibri"/>
                <a:ea typeface="ＭＳ Ｐゴシック" pitchFamily="-28" charset="-128"/>
              </a:rPr>
              <a:t>However, much of the attention has been focused on X rather than Y.</a:t>
            </a:r>
          </a:p>
        </p:txBody>
      </p:sp>
      <p:sp>
        <p:nvSpPr>
          <p:cNvPr id="26631" name="Text Box 9"/>
          <p:cNvSpPr txBox="1">
            <a:spLocks noChangeArrowheads="1"/>
          </p:cNvSpPr>
          <p:nvPr/>
        </p:nvSpPr>
        <p:spPr bwMode="auto">
          <a:xfrm>
            <a:off x="1668766" y="908051"/>
            <a:ext cx="1983926" cy="374671"/>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endParaRPr lang="en-US" sz="1814">
              <a:solidFill>
                <a:prstClr val="black"/>
              </a:solidFill>
              <a:latin typeface="Arial" charset="0"/>
              <a:ea typeface="ＭＳ Ｐゴシック" pitchFamily="-28" charset="-128"/>
            </a:endParaRPr>
          </a:p>
        </p:txBody>
      </p:sp>
      <p:sp>
        <p:nvSpPr>
          <p:cNvPr id="26632" name="Text Box 10"/>
          <p:cNvSpPr txBox="1">
            <a:spLocks noChangeArrowheads="1"/>
          </p:cNvSpPr>
          <p:nvPr/>
        </p:nvSpPr>
        <p:spPr bwMode="auto">
          <a:xfrm>
            <a:off x="1561816" y="1026343"/>
            <a:ext cx="4275792" cy="444370"/>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267" b="1" i="1" dirty="0">
                <a:solidFill>
                  <a:srgbClr val="003164"/>
                </a:solidFill>
                <a:latin typeface="Calibri"/>
                <a:ea typeface="ＭＳ Ｐゴシック" pitchFamily="-28" charset="-128"/>
              </a:rPr>
              <a:t>Using negative openings:</a:t>
            </a:r>
            <a:endParaRPr lang="en-GB" sz="2267" b="1" i="1" dirty="0">
              <a:solidFill>
                <a:srgbClr val="003164"/>
              </a:solidFill>
              <a:latin typeface="Calibri"/>
              <a:ea typeface="ＭＳ Ｐゴシック" pitchFamily="-28" charset="-128"/>
            </a:endParaRPr>
          </a:p>
        </p:txBody>
      </p:sp>
      <p:sp>
        <p:nvSpPr>
          <p:cNvPr id="26633" name="Rectangle 11"/>
          <p:cNvSpPr>
            <a:spLocks noChangeArrowheads="1"/>
          </p:cNvSpPr>
          <p:nvPr/>
        </p:nvSpPr>
        <p:spPr bwMode="auto">
          <a:xfrm>
            <a:off x="1640307" y="4120674"/>
            <a:ext cx="4892655" cy="444370"/>
          </a:xfrm>
          <a:prstGeom prst="rect">
            <a:avLst/>
          </a:prstGeom>
          <a:noFill/>
          <a:ln w="9525">
            <a:noFill/>
            <a:miter lim="800000"/>
            <a:headEnd/>
            <a:tailEnd/>
          </a:ln>
        </p:spPr>
        <p:txBody>
          <a:bodyPr wrap="none" lIns="94568" tIns="47284" rIns="94568" bIns="47284">
            <a:spAutoFit/>
          </a:bodyPr>
          <a:lstStyle/>
          <a:p>
            <a:pPr defTabSz="450578" fontAlgn="base">
              <a:spcBef>
                <a:spcPct val="50000"/>
              </a:spcBef>
              <a:spcAft>
                <a:spcPct val="0"/>
              </a:spcAft>
            </a:pPr>
            <a:r>
              <a:rPr lang="en-NZ" sz="2267" b="1" i="1" dirty="0">
                <a:solidFill>
                  <a:srgbClr val="003164"/>
                </a:solidFill>
                <a:latin typeface="Calibri"/>
                <a:ea typeface="ＭＳ Ｐゴシック" pitchFamily="-28" charset="-128"/>
              </a:rPr>
              <a:t>Raising questions, hypotheses or needs</a:t>
            </a:r>
          </a:p>
        </p:txBody>
      </p:sp>
      <p:sp>
        <p:nvSpPr>
          <p:cNvPr id="26634" name="Rectangle 12"/>
          <p:cNvSpPr>
            <a:spLocks noChangeArrowheads="1"/>
          </p:cNvSpPr>
          <p:nvPr/>
        </p:nvSpPr>
        <p:spPr bwMode="auto">
          <a:xfrm>
            <a:off x="1677180" y="4610744"/>
            <a:ext cx="8515954" cy="416477"/>
          </a:xfrm>
          <a:prstGeom prst="rect">
            <a:avLst/>
          </a:prstGeom>
          <a:noFill/>
          <a:ln w="9525">
            <a:noFill/>
            <a:miter lim="800000"/>
            <a:headEnd/>
            <a:tailEnd/>
          </a:ln>
        </p:spPr>
        <p:txBody>
          <a:bodyPr wrap="none" lIns="94568" tIns="47284" rIns="94568" bIns="47284">
            <a:spAutoFit/>
          </a:bodyPr>
          <a:lstStyle/>
          <a:p>
            <a:pPr defTabSz="450578" fontAlgn="base">
              <a:spcBef>
                <a:spcPct val="50000"/>
              </a:spcBef>
              <a:spcAft>
                <a:spcPct val="0"/>
              </a:spcAft>
            </a:pPr>
            <a:r>
              <a:rPr lang="en-NZ" sz="2086" dirty="0">
                <a:solidFill>
                  <a:prstClr val="black"/>
                </a:solidFill>
                <a:latin typeface="Calibri"/>
                <a:ea typeface="ＭＳ Ｐゴシック" pitchFamily="-28" charset="-128"/>
              </a:rPr>
              <a:t>If these results could be confirmed, they would provide strong evidence for...</a:t>
            </a:r>
          </a:p>
        </p:txBody>
      </p:sp>
      <p:sp>
        <p:nvSpPr>
          <p:cNvPr id="26635" name="Text Box 13"/>
          <p:cNvSpPr txBox="1">
            <a:spLocks noChangeArrowheads="1"/>
          </p:cNvSpPr>
          <p:nvPr/>
        </p:nvSpPr>
        <p:spPr bwMode="auto">
          <a:xfrm>
            <a:off x="1688958" y="5031723"/>
            <a:ext cx="9196065"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dirty="0">
                <a:solidFill>
                  <a:prstClr val="black"/>
                </a:solidFill>
                <a:latin typeface="Calibri"/>
                <a:ea typeface="ＭＳ Ｐゴシック" pitchFamily="-28" charset="-128"/>
              </a:rPr>
              <a:t>It would seem, therefore, that further investigations are needed in order to...</a:t>
            </a:r>
          </a:p>
        </p:txBody>
      </p:sp>
      <p:sp>
        <p:nvSpPr>
          <p:cNvPr id="26636" name="Text Box 14"/>
          <p:cNvSpPr txBox="1">
            <a:spLocks noChangeArrowheads="1"/>
          </p:cNvSpPr>
          <p:nvPr/>
        </p:nvSpPr>
        <p:spPr bwMode="auto">
          <a:xfrm>
            <a:off x="1439915" y="333377"/>
            <a:ext cx="8777068" cy="472198"/>
          </a:xfrm>
          <a:prstGeom prst="rect">
            <a:avLst/>
          </a:prstGeom>
          <a:solidFill>
            <a:srgbClr val="FFC000"/>
          </a:solidFill>
          <a:ln w="9525">
            <a:noFill/>
            <a:miter lim="800000"/>
            <a:headEnd/>
            <a:tailEnd/>
          </a:ln>
        </p:spPr>
        <p:txBody>
          <a:bodyPr lIns="94568" tIns="47284" rIns="94568" bIns="47284">
            <a:spAutoFit/>
          </a:bodyPr>
          <a:lstStyle/>
          <a:p>
            <a:pPr defTabSz="450578" fontAlgn="base">
              <a:spcBef>
                <a:spcPct val="50000"/>
              </a:spcBef>
              <a:spcAft>
                <a:spcPct val="0"/>
              </a:spcAft>
            </a:pPr>
            <a:r>
              <a:rPr lang="en-US" sz="2448" b="1" dirty="0">
                <a:solidFill>
                  <a:srgbClr val="003164"/>
                </a:solidFill>
                <a:latin typeface="Arial" charset="0"/>
                <a:ea typeface="ＭＳ Ｐゴシック" pitchFamily="-28" charset="-128"/>
              </a:rPr>
              <a:t>Identify gaps in the research</a:t>
            </a:r>
          </a:p>
        </p:txBody>
      </p:sp>
      <p:sp>
        <p:nvSpPr>
          <p:cNvPr id="74768" name="Text Box 16"/>
          <p:cNvSpPr txBox="1">
            <a:spLocks noChangeArrowheads="1"/>
          </p:cNvSpPr>
          <p:nvPr/>
        </p:nvSpPr>
        <p:spPr bwMode="auto">
          <a:xfrm>
            <a:off x="1568229" y="5747042"/>
            <a:ext cx="9160728" cy="737462"/>
          </a:xfrm>
          <a:prstGeom prst="rect">
            <a:avLst/>
          </a:prstGeom>
          <a:noFill/>
          <a:ln w="9525">
            <a:solidFill>
              <a:srgbClr val="003164"/>
            </a:solidFill>
            <a:miter lim="800000"/>
            <a:headEnd/>
            <a:tailEnd/>
          </a:ln>
        </p:spPr>
        <p:txBody>
          <a:bodyPr lIns="94568" tIns="47284" rIns="94568" bIns="47284">
            <a:spAutoFit/>
          </a:bodyPr>
          <a:lstStyle/>
          <a:p>
            <a:pPr algn="ctr" defTabSz="450578" fontAlgn="base">
              <a:spcBef>
                <a:spcPct val="50000"/>
              </a:spcBef>
              <a:spcAft>
                <a:spcPct val="0"/>
              </a:spcAft>
            </a:pPr>
            <a:r>
              <a:rPr lang="en-NZ" sz="2086" dirty="0">
                <a:solidFill>
                  <a:srgbClr val="003164"/>
                </a:solidFill>
                <a:latin typeface="Calibri"/>
                <a:ea typeface="ＭＳ Ｐゴシック" pitchFamily="-28" charset="-128"/>
              </a:rPr>
              <a:t>See Manchester University’s </a:t>
            </a:r>
            <a:r>
              <a:rPr lang="en-NZ" sz="2086" i="1" dirty="0">
                <a:solidFill>
                  <a:srgbClr val="003164"/>
                </a:solidFill>
                <a:latin typeface="Calibri"/>
                <a:ea typeface="ＭＳ Ｐゴシック" pitchFamily="-28" charset="-128"/>
                <a:hlinkClick r:id="rId3"/>
              </a:rPr>
              <a:t>Academic </a:t>
            </a:r>
            <a:r>
              <a:rPr lang="en-NZ" sz="2086" i="1" dirty="0" err="1">
                <a:solidFill>
                  <a:srgbClr val="003164"/>
                </a:solidFill>
                <a:latin typeface="Calibri"/>
                <a:ea typeface="ＭＳ Ｐゴシック" pitchFamily="-28" charset="-128"/>
                <a:hlinkClick r:id="rId3"/>
              </a:rPr>
              <a:t>Phrasebank</a:t>
            </a:r>
            <a:r>
              <a:rPr lang="en-NZ" sz="2086" dirty="0">
                <a:solidFill>
                  <a:srgbClr val="003164"/>
                </a:solidFill>
                <a:latin typeface="Calibri"/>
                <a:ea typeface="ＭＳ Ｐゴシック" pitchFamily="-28" charset="-128"/>
                <a:hlinkClick r:id="rId3"/>
              </a:rPr>
              <a:t> </a:t>
            </a:r>
            <a:r>
              <a:rPr lang="en-NZ" sz="2086" dirty="0">
                <a:solidFill>
                  <a:srgbClr val="003164"/>
                </a:solidFill>
                <a:latin typeface="Calibri"/>
                <a:ea typeface="ＭＳ Ｐゴシック" pitchFamily="-28" charset="-128"/>
              </a:rPr>
              <a:t>(2006) for more examples: </a:t>
            </a:r>
          </a:p>
          <a:p>
            <a:pPr algn="ctr" defTabSz="450578" fontAlgn="base">
              <a:spcBef>
                <a:spcPct val="0"/>
              </a:spcBef>
              <a:spcAft>
                <a:spcPct val="0"/>
              </a:spcAft>
            </a:pPr>
            <a:r>
              <a:rPr lang="en-NZ" sz="2086" dirty="0">
                <a:solidFill>
                  <a:srgbClr val="003164"/>
                </a:solidFill>
                <a:latin typeface="Calibri"/>
                <a:ea typeface="ＭＳ Ｐゴシック" pitchFamily="-28" charset="-128"/>
              </a:rPr>
              <a:t>Google: </a:t>
            </a:r>
            <a:r>
              <a:rPr lang="en-NZ" sz="2086" b="1" dirty="0" err="1">
                <a:solidFill>
                  <a:srgbClr val="003164"/>
                </a:solidFill>
                <a:latin typeface="Calibri"/>
                <a:ea typeface="ＭＳ Ｐゴシック" pitchFamily="-28" charset="-128"/>
              </a:rPr>
              <a:t>manchester</a:t>
            </a:r>
            <a:r>
              <a:rPr lang="en-NZ" sz="2086" b="1" dirty="0">
                <a:solidFill>
                  <a:srgbClr val="003164"/>
                </a:solidFill>
                <a:latin typeface="Calibri"/>
                <a:ea typeface="ＭＳ Ｐゴシック" pitchFamily="-28" charset="-128"/>
              </a:rPr>
              <a:t> university + academic </a:t>
            </a:r>
            <a:r>
              <a:rPr lang="en-NZ" sz="2086" b="1" dirty="0" err="1">
                <a:solidFill>
                  <a:srgbClr val="003164"/>
                </a:solidFill>
                <a:latin typeface="Calibri"/>
                <a:ea typeface="ＭＳ Ｐゴシック" pitchFamily="-28" charset="-128"/>
              </a:rPr>
              <a:t>phrasebank</a:t>
            </a:r>
            <a:endParaRPr lang="en-GB" sz="2086" b="1" dirty="0">
              <a:solidFill>
                <a:srgbClr val="003164"/>
              </a:solidFill>
              <a:latin typeface="Calibri"/>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68"/>
                                        </p:tgtEl>
                                        <p:attrNameLst>
                                          <p:attrName>style.visibility</p:attrName>
                                        </p:attrNameLst>
                                      </p:cBhvr>
                                      <p:to>
                                        <p:strVal val="visible"/>
                                      </p:to>
                                    </p:set>
                                    <p:animEffect transition="in" filter="fade">
                                      <p:cBhvr>
                                        <p:cTn id="7" dur="1000"/>
                                        <p:tgtEl>
                                          <p:spTgt spid="74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688457" y="333377"/>
            <a:ext cx="8528526" cy="472198"/>
          </a:xfrm>
          <a:prstGeom prst="rect">
            <a:avLst/>
          </a:prstGeom>
          <a:solidFill>
            <a:srgbClr val="FFC000"/>
          </a:solid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US" sz="2448" b="1" dirty="0" err="1">
                <a:solidFill>
                  <a:srgbClr val="003164"/>
                </a:solidFill>
                <a:latin typeface="Arial" charset="0"/>
                <a:ea typeface="ＭＳ Ｐゴシック" pitchFamily="-28" charset="-128"/>
              </a:rPr>
              <a:t>Summarise</a:t>
            </a:r>
            <a:r>
              <a:rPr lang="en-US" sz="2448" b="1" dirty="0">
                <a:solidFill>
                  <a:srgbClr val="003164"/>
                </a:solidFill>
                <a:latin typeface="Arial" charset="0"/>
                <a:ea typeface="ＭＳ Ｐゴシック" pitchFamily="-28" charset="-128"/>
              </a:rPr>
              <a:t> findings on existing research</a:t>
            </a:r>
          </a:p>
        </p:txBody>
      </p:sp>
      <p:sp>
        <p:nvSpPr>
          <p:cNvPr id="3" name="Text Box 3"/>
          <p:cNvSpPr txBox="1">
            <a:spLocks noChangeArrowheads="1"/>
          </p:cNvSpPr>
          <p:nvPr/>
        </p:nvSpPr>
        <p:spPr bwMode="auto">
          <a:xfrm>
            <a:off x="1688457" y="1061627"/>
            <a:ext cx="8880382" cy="3400114"/>
          </a:xfrm>
          <a:prstGeom prst="rect">
            <a:avLst/>
          </a:prstGeom>
          <a:noFill/>
          <a:ln w="9525">
            <a:noFill/>
            <a:miter lim="800000"/>
            <a:headEnd/>
            <a:tailEnd/>
          </a:ln>
        </p:spPr>
        <p:txBody>
          <a:bodyPr wrap="square" lIns="94568" tIns="47284" rIns="94568" bIns="47284">
            <a:spAutoFit/>
          </a:bodyPr>
          <a:lstStyle/>
          <a:p>
            <a:pPr defTabSz="450578" fontAlgn="base">
              <a:lnSpc>
                <a:spcPct val="130000"/>
              </a:lnSpc>
              <a:spcBef>
                <a:spcPct val="0"/>
              </a:spcBef>
              <a:spcAft>
                <a:spcPct val="0"/>
              </a:spcAft>
            </a:pPr>
            <a:r>
              <a:rPr lang="en-GB" sz="2086" dirty="0">
                <a:solidFill>
                  <a:prstClr val="black"/>
                </a:solidFill>
                <a:latin typeface="Calibri"/>
                <a:ea typeface="ＭＳ Ｐゴシック" pitchFamily="-28" charset="-128"/>
              </a:rPr>
              <a:t>From this overview of teacher stress and burnout, some important considerations emerge. Firstly, findings from biographical/demographic characteristics in relation to stress and burnout are not conclusive. Also, the review provides predominantly quantitative, empirically based studies, with very few findings coming from interpretive or narrative study. Apart from Friedman’s (1991), </a:t>
            </a:r>
            <a:r>
              <a:rPr lang="en-GB" sz="2086" dirty="0" err="1">
                <a:solidFill>
                  <a:prstClr val="black"/>
                </a:solidFill>
                <a:latin typeface="Calibri"/>
                <a:ea typeface="ＭＳ Ｐゴシック" pitchFamily="-28" charset="-128"/>
              </a:rPr>
              <a:t>Blase’s</a:t>
            </a:r>
            <a:r>
              <a:rPr lang="en-GB" sz="2086" dirty="0">
                <a:solidFill>
                  <a:prstClr val="black"/>
                </a:solidFill>
                <a:latin typeface="Calibri"/>
                <a:ea typeface="ＭＳ Ｐゴシック" pitchFamily="-28" charset="-128"/>
              </a:rPr>
              <a:t> (1996) and </a:t>
            </a:r>
            <a:r>
              <a:rPr lang="en-GB" sz="2086" dirty="0" err="1">
                <a:solidFill>
                  <a:prstClr val="black"/>
                </a:solidFill>
                <a:latin typeface="Calibri"/>
                <a:ea typeface="ＭＳ Ｐゴシック" pitchFamily="-28" charset="-128"/>
              </a:rPr>
              <a:t>Ianni</a:t>
            </a:r>
            <a:r>
              <a:rPr lang="en-GB" sz="2086" dirty="0">
                <a:solidFill>
                  <a:prstClr val="black"/>
                </a:solidFill>
                <a:latin typeface="Calibri"/>
                <a:ea typeface="ＭＳ Ｐゴシック" pitchFamily="-28" charset="-128"/>
              </a:rPr>
              <a:t> and </a:t>
            </a:r>
            <a:r>
              <a:rPr lang="en-GB" sz="2086" dirty="0" err="1">
                <a:solidFill>
                  <a:prstClr val="black"/>
                </a:solidFill>
                <a:latin typeface="Calibri"/>
                <a:ea typeface="ＭＳ Ｐゴシック" pitchFamily="-28" charset="-128"/>
              </a:rPr>
              <a:t>Reuss-Ianni’s</a:t>
            </a:r>
            <a:r>
              <a:rPr lang="en-GB" sz="2086" dirty="0">
                <a:solidFill>
                  <a:prstClr val="black"/>
                </a:solidFill>
                <a:latin typeface="Calibri"/>
                <a:ea typeface="ＭＳ Ｐゴシック" pitchFamily="-28" charset="-128"/>
              </a:rPr>
              <a:t> (1978) study, there has been limited research using </a:t>
            </a:r>
            <a:r>
              <a:rPr lang="en-GB" sz="2086" dirty="0" err="1">
                <a:solidFill>
                  <a:prstClr val="black"/>
                </a:solidFill>
                <a:latin typeface="Calibri"/>
                <a:ea typeface="ＭＳ Ｐゴシック" pitchFamily="-28" charset="-128"/>
              </a:rPr>
              <a:t>qualititative</a:t>
            </a:r>
            <a:r>
              <a:rPr lang="en-GB" sz="2086" dirty="0">
                <a:solidFill>
                  <a:prstClr val="black"/>
                </a:solidFill>
                <a:latin typeface="Calibri"/>
                <a:ea typeface="ＭＳ Ｐゴシック" pitchFamily="-28" charset="-128"/>
              </a:rPr>
              <a:t> methods encouraging free expression of teacher’s personal meanings associated with work stress and burnout.  </a:t>
            </a:r>
          </a:p>
        </p:txBody>
      </p:sp>
      <p:sp>
        <p:nvSpPr>
          <p:cNvPr id="5" name="TextBox 4"/>
          <p:cNvSpPr txBox="1"/>
          <p:nvPr/>
        </p:nvSpPr>
        <p:spPr>
          <a:xfrm>
            <a:off x="1851700" y="5224665"/>
            <a:ext cx="8365284" cy="1222194"/>
          </a:xfrm>
          <a:prstGeom prst="rect">
            <a:avLst/>
          </a:prstGeom>
          <a:noFill/>
        </p:spPr>
        <p:txBody>
          <a:bodyPr wrap="square" rtlCol="0">
            <a:spAutoFit/>
          </a:bodyPr>
          <a:lstStyle/>
          <a:p>
            <a:pPr defTabSz="450578" fontAlgn="base">
              <a:lnSpc>
                <a:spcPct val="120000"/>
              </a:lnSpc>
              <a:spcBef>
                <a:spcPct val="0"/>
              </a:spcBef>
              <a:spcAft>
                <a:spcPct val="0"/>
              </a:spcAft>
            </a:pPr>
            <a:r>
              <a:rPr lang="en-NZ" sz="2086" dirty="0">
                <a:solidFill>
                  <a:prstClr val="black"/>
                </a:solidFill>
                <a:latin typeface="Calibri"/>
                <a:ea typeface="ＭＳ Ｐゴシック" pitchFamily="-28" charset="-128"/>
              </a:rPr>
              <a:t>While studies list factors that contribute to stress and burnout, it is clear that </a:t>
            </a:r>
            <a:r>
              <a:rPr lang="en-NZ" sz="2086" i="1" dirty="0">
                <a:solidFill>
                  <a:prstClr val="black"/>
                </a:solidFill>
                <a:latin typeface="Calibri"/>
                <a:ea typeface="ＭＳ Ｐゴシック" pitchFamily="-28" charset="-128"/>
              </a:rPr>
              <a:t>understanding</a:t>
            </a:r>
            <a:r>
              <a:rPr lang="en-NZ" sz="2086" dirty="0">
                <a:solidFill>
                  <a:prstClr val="black"/>
                </a:solidFill>
                <a:latin typeface="Calibri"/>
                <a:ea typeface="ＭＳ Ｐゴシック" pitchFamily="-28" charset="-128"/>
              </a:rPr>
              <a:t> the complexity of burnout in schools is required to give deeper insight into the problem.</a:t>
            </a:r>
          </a:p>
        </p:txBody>
      </p:sp>
      <p:sp>
        <p:nvSpPr>
          <p:cNvPr id="6" name="TextBox 5"/>
          <p:cNvSpPr txBox="1"/>
          <p:nvPr/>
        </p:nvSpPr>
        <p:spPr>
          <a:xfrm>
            <a:off x="3353529" y="4499026"/>
            <a:ext cx="4929918" cy="734304"/>
          </a:xfrm>
          <a:prstGeom prst="rect">
            <a:avLst/>
          </a:prstGeom>
          <a:noFill/>
        </p:spPr>
        <p:txBody>
          <a:bodyPr wrap="square" rtlCol="0">
            <a:spAutoFit/>
          </a:bodyPr>
          <a:lstStyle/>
          <a:p>
            <a:pPr algn="ctr" defTabSz="450578" fontAlgn="base">
              <a:spcBef>
                <a:spcPct val="0"/>
              </a:spcBef>
              <a:spcAft>
                <a:spcPct val="0"/>
              </a:spcAft>
            </a:pPr>
            <a:r>
              <a:rPr lang="en-NZ" sz="2086" b="1" i="1" dirty="0">
                <a:solidFill>
                  <a:srgbClr val="1F497D"/>
                </a:solidFill>
                <a:latin typeface="Calibri"/>
                <a:ea typeface="ＭＳ Ｐゴシック" pitchFamily="-28" charset="-128"/>
              </a:rPr>
              <a:t>Leading to concluding statements indicating need for present study</a:t>
            </a:r>
          </a:p>
        </p:txBody>
      </p:sp>
    </p:spTree>
    <p:custDataLst>
      <p:tags r:id="rId1"/>
    </p:custDataLst>
    <p:extLst>
      <p:ext uri="{BB962C8B-B14F-4D97-AF65-F5344CB8AC3E}">
        <p14:creationId xmlns:p14="http://schemas.microsoft.com/office/powerpoint/2010/main" val="25179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Deciding which literature is most pertinent to your review</a:t>
            </a:r>
          </a:p>
        </p:txBody>
      </p:sp>
      <p:sp>
        <p:nvSpPr>
          <p:cNvPr id="6" name="Text Box 5">
            <a:extLst>
              <a:ext uri="{FF2B5EF4-FFF2-40B4-BE49-F238E27FC236}">
                <a16:creationId xmlns:a16="http://schemas.microsoft.com/office/drawing/2014/main" id="{40F5DF14-E40E-73DB-21ED-766633A5C5CE}"/>
              </a:ext>
            </a:extLst>
          </p:cNvPr>
          <p:cNvSpPr txBox="1">
            <a:spLocks noChangeArrowheads="1"/>
          </p:cNvSpPr>
          <p:nvPr/>
        </p:nvSpPr>
        <p:spPr bwMode="auto">
          <a:xfrm>
            <a:off x="1219173" y="2352888"/>
            <a:ext cx="8669674"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10" name="Rectangle 3">
            <a:extLst>
              <a:ext uri="{FF2B5EF4-FFF2-40B4-BE49-F238E27FC236}">
                <a16:creationId xmlns:a16="http://schemas.microsoft.com/office/drawing/2014/main" id="{24974AB3-4257-7C2C-5207-F1ECA1B4B6CA}"/>
              </a:ext>
            </a:extLst>
          </p:cNvPr>
          <p:cNvSpPr txBox="1">
            <a:spLocks noChangeArrowheads="1"/>
          </p:cNvSpPr>
          <p:nvPr/>
        </p:nvSpPr>
        <p:spPr>
          <a:xfrm>
            <a:off x="534433" y="2034267"/>
            <a:ext cx="9619774" cy="6354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 typeface="Wingdings" pitchFamily="2" charset="2"/>
              <a:buNone/>
            </a:pPr>
            <a:endParaRPr lang="en-NZ">
              <a:solidFill>
                <a:srgbClr val="003399"/>
              </a:solidFill>
            </a:endParaRPr>
          </a:p>
          <a:p>
            <a:pPr lvl="1">
              <a:lnSpc>
                <a:spcPct val="80000"/>
              </a:lnSpc>
              <a:buFontTx/>
              <a:buNone/>
            </a:pPr>
            <a:r>
              <a:rPr lang="en-NZ" sz="1500">
                <a:solidFill>
                  <a:srgbClr val="003399"/>
                </a:solidFill>
              </a:rPr>
              <a:t>            </a:t>
            </a:r>
          </a:p>
          <a:p>
            <a:pPr>
              <a:lnSpc>
                <a:spcPct val="80000"/>
              </a:lnSpc>
              <a:spcBef>
                <a:spcPct val="30000"/>
              </a:spcBef>
              <a:buFontTx/>
              <a:buNone/>
            </a:pPr>
            <a:r>
              <a:rPr lang="en-NZ" sz="1000">
                <a:solidFill>
                  <a:srgbClr val="003399"/>
                </a:solidFill>
              </a:rPr>
              <a:t>            </a:t>
            </a:r>
            <a:endParaRPr lang="en-NZ" sz="1100" dirty="0">
              <a:solidFill>
                <a:srgbClr val="003399"/>
              </a:solidFill>
            </a:endParaRPr>
          </a:p>
        </p:txBody>
      </p:sp>
      <p:sp>
        <p:nvSpPr>
          <p:cNvPr id="11" name="Text Box 5">
            <a:extLst>
              <a:ext uri="{FF2B5EF4-FFF2-40B4-BE49-F238E27FC236}">
                <a16:creationId xmlns:a16="http://schemas.microsoft.com/office/drawing/2014/main" id="{D758432C-5AC8-8B0E-ECA0-7400E22A5E65}"/>
              </a:ext>
            </a:extLst>
          </p:cNvPr>
          <p:cNvSpPr txBox="1">
            <a:spLocks noChangeArrowheads="1"/>
          </p:cNvSpPr>
          <p:nvPr/>
        </p:nvSpPr>
        <p:spPr bwMode="auto">
          <a:xfrm>
            <a:off x="966804" y="4098295"/>
            <a:ext cx="9005548"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12" name="Text Box 6">
            <a:extLst>
              <a:ext uri="{FF2B5EF4-FFF2-40B4-BE49-F238E27FC236}">
                <a16:creationId xmlns:a16="http://schemas.microsoft.com/office/drawing/2014/main" id="{75E5A2A8-4204-60B9-3B0E-22EA821D118F}"/>
              </a:ext>
            </a:extLst>
          </p:cNvPr>
          <p:cNvSpPr txBox="1">
            <a:spLocks noChangeArrowheads="1"/>
          </p:cNvSpPr>
          <p:nvPr/>
        </p:nvSpPr>
        <p:spPr bwMode="auto">
          <a:xfrm>
            <a:off x="966803" y="3061345"/>
            <a:ext cx="10886841" cy="2255703"/>
          </a:xfrm>
          <a:prstGeom prst="rect">
            <a:avLst/>
          </a:prstGeom>
          <a:noFill/>
          <a:ln w="9525">
            <a:noFill/>
            <a:miter lim="800000"/>
            <a:headEnd/>
            <a:tailEnd/>
          </a:ln>
        </p:spPr>
        <p:txBody>
          <a:bodyPr wrap="square" lIns="104287" tIns="52144" rIns="104287" bIns="52144">
            <a:spAutoFit/>
          </a:bodyPr>
          <a:lstStyle/>
          <a:p>
            <a:pPr>
              <a:buFontTx/>
              <a:buChar char="•"/>
            </a:pPr>
            <a:r>
              <a:rPr lang="en-NZ" sz="2700" dirty="0">
                <a:solidFill>
                  <a:schemeClr val="bg1"/>
                </a:solidFill>
                <a:latin typeface="+mn-lt"/>
              </a:rPr>
              <a:t>  university databases</a:t>
            </a:r>
          </a:p>
          <a:p>
            <a:pPr>
              <a:lnSpc>
                <a:spcPct val="130000"/>
              </a:lnSpc>
              <a:spcBef>
                <a:spcPts val="600"/>
              </a:spcBef>
              <a:buFontTx/>
              <a:buChar char="•"/>
            </a:pPr>
            <a:r>
              <a:rPr lang="en-NZ" sz="2700" dirty="0">
                <a:solidFill>
                  <a:schemeClr val="bg1"/>
                </a:solidFill>
                <a:latin typeface="+mn-lt"/>
              </a:rPr>
              <a:t>  use </a:t>
            </a:r>
            <a:r>
              <a:rPr lang="en-NZ" sz="2700" b="1" dirty="0">
                <a:solidFill>
                  <a:schemeClr val="bg1"/>
                </a:solidFill>
                <a:latin typeface="+mn-lt"/>
              </a:rPr>
              <a:t>abstracts</a:t>
            </a:r>
            <a:r>
              <a:rPr lang="en-NZ" sz="2700" dirty="0">
                <a:solidFill>
                  <a:schemeClr val="bg1"/>
                </a:solidFill>
                <a:latin typeface="+mn-lt"/>
              </a:rPr>
              <a:t> to help you in your search</a:t>
            </a:r>
          </a:p>
          <a:p>
            <a:pPr>
              <a:lnSpc>
                <a:spcPct val="120000"/>
              </a:lnSpc>
              <a:spcBef>
                <a:spcPts val="600"/>
              </a:spcBef>
              <a:buFontTx/>
              <a:buChar char="•"/>
            </a:pPr>
            <a:r>
              <a:rPr lang="en-NZ" sz="2700" dirty="0">
                <a:solidFill>
                  <a:schemeClr val="bg1"/>
                </a:solidFill>
                <a:latin typeface="+mn-lt"/>
              </a:rPr>
              <a:t>  which authors and articles/books are cited most? </a:t>
            </a:r>
          </a:p>
          <a:p>
            <a:pPr>
              <a:lnSpc>
                <a:spcPct val="120000"/>
              </a:lnSpc>
              <a:spcBef>
                <a:spcPts val="600"/>
              </a:spcBef>
              <a:buFontTx/>
              <a:buChar char="•"/>
            </a:pPr>
            <a:r>
              <a:rPr lang="en-NZ" sz="2700" dirty="0">
                <a:solidFill>
                  <a:schemeClr val="bg1"/>
                </a:solidFill>
                <a:latin typeface="+mn-lt"/>
              </a:rPr>
              <a:t>  make an appointment with a librarian for a research consultation</a:t>
            </a:r>
          </a:p>
        </p:txBody>
      </p:sp>
      <p:sp>
        <p:nvSpPr>
          <p:cNvPr id="13" name="Text Box 7">
            <a:extLst>
              <a:ext uri="{FF2B5EF4-FFF2-40B4-BE49-F238E27FC236}">
                <a16:creationId xmlns:a16="http://schemas.microsoft.com/office/drawing/2014/main" id="{60451F4B-CB7D-050A-98E7-A808A32B20B5}"/>
              </a:ext>
            </a:extLst>
          </p:cNvPr>
          <p:cNvSpPr txBox="1">
            <a:spLocks noChangeArrowheads="1"/>
          </p:cNvSpPr>
          <p:nvPr/>
        </p:nvSpPr>
        <p:spPr bwMode="auto">
          <a:xfrm>
            <a:off x="462061" y="2148953"/>
            <a:ext cx="9174414" cy="520805"/>
          </a:xfrm>
          <a:prstGeom prst="rect">
            <a:avLst/>
          </a:prstGeom>
          <a:noFill/>
          <a:ln w="9525">
            <a:noFill/>
            <a:miter lim="800000"/>
            <a:headEnd/>
            <a:tailEnd/>
          </a:ln>
        </p:spPr>
        <p:txBody>
          <a:bodyPr lIns="104287" tIns="52144" rIns="104287" bIns="52144">
            <a:spAutoFit/>
          </a:bodyPr>
          <a:lstStyle/>
          <a:p>
            <a:pPr>
              <a:spcBef>
                <a:spcPct val="50000"/>
              </a:spcBef>
            </a:pPr>
            <a:r>
              <a:rPr lang="en-NZ" sz="2700" b="1" dirty="0">
                <a:solidFill>
                  <a:schemeClr val="bg1"/>
                </a:solidFill>
              </a:rPr>
              <a:t>Library searching - Electronic and hard copies:</a:t>
            </a:r>
          </a:p>
        </p:txBody>
      </p:sp>
      <p:sp>
        <p:nvSpPr>
          <p:cNvPr id="14" name="Text Box 8">
            <a:extLst>
              <a:ext uri="{FF2B5EF4-FFF2-40B4-BE49-F238E27FC236}">
                <a16:creationId xmlns:a16="http://schemas.microsoft.com/office/drawing/2014/main" id="{280C8BB1-D5F6-6F70-2E24-FE137FF1B003}"/>
              </a:ext>
            </a:extLst>
          </p:cNvPr>
          <p:cNvSpPr txBox="1">
            <a:spLocks noChangeArrowheads="1"/>
          </p:cNvSpPr>
          <p:nvPr/>
        </p:nvSpPr>
        <p:spPr bwMode="auto">
          <a:xfrm>
            <a:off x="1779923" y="5740688"/>
            <a:ext cx="6156684" cy="989146"/>
          </a:xfrm>
          <a:prstGeom prst="rect">
            <a:avLst/>
          </a:prstGeom>
          <a:noFill/>
          <a:ln w="9525">
            <a:noFill/>
            <a:miter lim="800000"/>
            <a:headEnd/>
            <a:tailEnd/>
          </a:ln>
        </p:spPr>
        <p:txBody>
          <a:bodyPr wrap="square" lIns="104287" tIns="52144" rIns="104287" bIns="52144">
            <a:spAutoFit/>
          </a:bodyPr>
          <a:lstStyle/>
          <a:p>
            <a:pPr algn="ctr">
              <a:spcBef>
                <a:spcPct val="50000"/>
              </a:spcBef>
            </a:pPr>
            <a:r>
              <a:rPr lang="en-NZ" sz="2800" i="1" dirty="0">
                <a:solidFill>
                  <a:schemeClr val="bg1"/>
                </a:solidFill>
                <a:latin typeface="+mn-lt"/>
              </a:rPr>
              <a:t>Make sure you follow guidelines in Course Guides for requirements</a:t>
            </a:r>
            <a:endParaRPr lang="en-GB" sz="2800" i="1" dirty="0">
              <a:solidFill>
                <a:schemeClr val="bg1"/>
              </a:solidFill>
              <a:latin typeface="+mn-lt"/>
            </a:endParaRPr>
          </a:p>
        </p:txBody>
      </p:sp>
    </p:spTree>
    <p:custDataLst>
      <p:tags r:id="rId1"/>
    </p:custDataLst>
    <p:extLst>
      <p:ext uri="{BB962C8B-B14F-4D97-AF65-F5344CB8AC3E}">
        <p14:creationId xmlns:p14="http://schemas.microsoft.com/office/powerpoint/2010/main" val="18646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Deciding which literature is most pertinent to your review</a:t>
            </a:r>
          </a:p>
        </p:txBody>
      </p:sp>
      <p:sp>
        <p:nvSpPr>
          <p:cNvPr id="6" name="Text Box 5">
            <a:extLst>
              <a:ext uri="{FF2B5EF4-FFF2-40B4-BE49-F238E27FC236}">
                <a16:creationId xmlns:a16="http://schemas.microsoft.com/office/drawing/2014/main" id="{40F5DF14-E40E-73DB-21ED-766633A5C5CE}"/>
              </a:ext>
            </a:extLst>
          </p:cNvPr>
          <p:cNvSpPr txBox="1">
            <a:spLocks noChangeArrowheads="1"/>
          </p:cNvSpPr>
          <p:nvPr/>
        </p:nvSpPr>
        <p:spPr bwMode="auto">
          <a:xfrm>
            <a:off x="1219173" y="2352888"/>
            <a:ext cx="8669674"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10" name="Rectangle 3">
            <a:extLst>
              <a:ext uri="{FF2B5EF4-FFF2-40B4-BE49-F238E27FC236}">
                <a16:creationId xmlns:a16="http://schemas.microsoft.com/office/drawing/2014/main" id="{24974AB3-4257-7C2C-5207-F1ECA1B4B6CA}"/>
              </a:ext>
            </a:extLst>
          </p:cNvPr>
          <p:cNvSpPr txBox="1">
            <a:spLocks noChangeArrowheads="1"/>
          </p:cNvSpPr>
          <p:nvPr/>
        </p:nvSpPr>
        <p:spPr>
          <a:xfrm>
            <a:off x="534433" y="2034267"/>
            <a:ext cx="9619774" cy="6354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 typeface="Wingdings" pitchFamily="2" charset="2"/>
              <a:buNone/>
            </a:pPr>
            <a:endParaRPr lang="en-NZ">
              <a:solidFill>
                <a:srgbClr val="003399"/>
              </a:solidFill>
            </a:endParaRPr>
          </a:p>
          <a:p>
            <a:pPr lvl="1">
              <a:lnSpc>
                <a:spcPct val="80000"/>
              </a:lnSpc>
              <a:buFontTx/>
              <a:buNone/>
            </a:pPr>
            <a:r>
              <a:rPr lang="en-NZ" sz="1500">
                <a:solidFill>
                  <a:srgbClr val="003399"/>
                </a:solidFill>
              </a:rPr>
              <a:t>            </a:t>
            </a:r>
          </a:p>
          <a:p>
            <a:pPr>
              <a:lnSpc>
                <a:spcPct val="80000"/>
              </a:lnSpc>
              <a:spcBef>
                <a:spcPct val="30000"/>
              </a:spcBef>
              <a:buFontTx/>
              <a:buNone/>
            </a:pPr>
            <a:r>
              <a:rPr lang="en-NZ" sz="1000">
                <a:solidFill>
                  <a:srgbClr val="003399"/>
                </a:solidFill>
              </a:rPr>
              <a:t>            </a:t>
            </a:r>
            <a:endParaRPr lang="en-NZ" sz="1100" dirty="0">
              <a:solidFill>
                <a:srgbClr val="003399"/>
              </a:solidFill>
            </a:endParaRPr>
          </a:p>
        </p:txBody>
      </p:sp>
      <p:sp>
        <p:nvSpPr>
          <p:cNvPr id="11" name="Text Box 5">
            <a:extLst>
              <a:ext uri="{FF2B5EF4-FFF2-40B4-BE49-F238E27FC236}">
                <a16:creationId xmlns:a16="http://schemas.microsoft.com/office/drawing/2014/main" id="{D758432C-5AC8-8B0E-ECA0-7400E22A5E65}"/>
              </a:ext>
            </a:extLst>
          </p:cNvPr>
          <p:cNvSpPr txBox="1">
            <a:spLocks noChangeArrowheads="1"/>
          </p:cNvSpPr>
          <p:nvPr/>
        </p:nvSpPr>
        <p:spPr bwMode="auto">
          <a:xfrm>
            <a:off x="966804" y="4098295"/>
            <a:ext cx="9005548"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2" name="Rectangle 2">
            <a:extLst>
              <a:ext uri="{FF2B5EF4-FFF2-40B4-BE49-F238E27FC236}">
                <a16:creationId xmlns:a16="http://schemas.microsoft.com/office/drawing/2014/main" id="{6FE57620-D81F-86E2-4019-762A6473A07E}"/>
              </a:ext>
            </a:extLst>
          </p:cNvPr>
          <p:cNvSpPr txBox="1">
            <a:spLocks noChangeArrowheads="1"/>
          </p:cNvSpPr>
          <p:nvPr/>
        </p:nvSpPr>
        <p:spPr>
          <a:xfrm>
            <a:off x="462064" y="2824747"/>
            <a:ext cx="4720815" cy="49911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21437" indent="-521437" algn="l"/>
            <a:r>
              <a:rPr lang="en-NZ" dirty="0"/>
              <a:t>1. Articles in refereed, international journals </a:t>
            </a:r>
          </a:p>
          <a:p>
            <a:pPr marL="521437" indent="-521437" algn="l"/>
            <a:r>
              <a:rPr lang="en-NZ" dirty="0"/>
              <a:t>2. Books / Chapters in Ed. Books</a:t>
            </a:r>
          </a:p>
          <a:p>
            <a:pPr marL="521437" indent="-521437" algn="l"/>
            <a:r>
              <a:rPr lang="en-NZ" dirty="0"/>
              <a:t>3. Articles in national, refereed journals</a:t>
            </a:r>
          </a:p>
          <a:p>
            <a:pPr marL="521437" indent="-521437" algn="l"/>
            <a:r>
              <a:rPr lang="en-NZ" dirty="0"/>
              <a:t>4. Conference papers / Research reports (govt, com, org)</a:t>
            </a:r>
            <a:endParaRPr lang="en-NZ" sz="2700" dirty="0"/>
          </a:p>
        </p:txBody>
      </p:sp>
      <p:sp>
        <p:nvSpPr>
          <p:cNvPr id="3" name="Rectangle 3">
            <a:extLst>
              <a:ext uri="{FF2B5EF4-FFF2-40B4-BE49-F238E27FC236}">
                <a16:creationId xmlns:a16="http://schemas.microsoft.com/office/drawing/2014/main" id="{FD908657-5DA9-0555-4BF5-A4B2FD6D3B3D}"/>
              </a:ext>
            </a:extLst>
          </p:cNvPr>
          <p:cNvSpPr txBox="1">
            <a:spLocks noChangeArrowheads="1"/>
          </p:cNvSpPr>
          <p:nvPr/>
        </p:nvSpPr>
        <p:spPr>
          <a:xfrm>
            <a:off x="5596692" y="2824747"/>
            <a:ext cx="4720815" cy="499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8343" indent="-608343">
              <a:buFont typeface="Arial" panose="020B0604020202020204" pitchFamily="34" charset="0"/>
              <a:buNone/>
            </a:pPr>
            <a:r>
              <a:rPr lang="en-NZ" sz="2400" dirty="0"/>
              <a:t>5. PhD thesis </a:t>
            </a:r>
          </a:p>
          <a:p>
            <a:pPr marL="608343" indent="-608343">
              <a:buFont typeface="Arial" panose="020B0604020202020204" pitchFamily="34" charset="0"/>
              <a:buNone/>
            </a:pPr>
            <a:r>
              <a:rPr lang="en-NZ" sz="2400" dirty="0"/>
              <a:t>6. MA thesis </a:t>
            </a:r>
          </a:p>
          <a:p>
            <a:pPr marL="608343" indent="-608343">
              <a:buFont typeface="Arial" panose="020B0604020202020204" pitchFamily="34" charset="0"/>
              <a:buNone/>
            </a:pPr>
            <a:r>
              <a:rPr lang="en-NZ" sz="2400" dirty="0"/>
              <a:t>7. Honours thesis</a:t>
            </a:r>
          </a:p>
          <a:p>
            <a:pPr marL="608343" indent="-608343">
              <a:buFont typeface="Arial" panose="020B0604020202020204" pitchFamily="34" charset="0"/>
              <a:buNone/>
            </a:pPr>
            <a:r>
              <a:rPr lang="en-NZ" sz="2400" dirty="0"/>
              <a:t>8. Websites / Articles in non-refereed journals</a:t>
            </a:r>
          </a:p>
          <a:p>
            <a:pPr marL="608343" indent="-608343">
              <a:buFont typeface="Arial" panose="020B0604020202020204" pitchFamily="34" charset="0"/>
              <a:buNone/>
            </a:pPr>
            <a:endParaRPr lang="en-NZ" dirty="0">
              <a:solidFill>
                <a:srgbClr val="003399"/>
              </a:solidFill>
            </a:endParaRPr>
          </a:p>
          <a:p>
            <a:pPr marL="608343" indent="-608343">
              <a:buFont typeface="Arial" panose="020B0604020202020204" pitchFamily="34" charset="0"/>
              <a:buNone/>
            </a:pPr>
            <a:endParaRPr lang="en-NZ" sz="3600" b="1" dirty="0"/>
          </a:p>
        </p:txBody>
      </p:sp>
      <p:sp>
        <p:nvSpPr>
          <p:cNvPr id="7" name="Text Box 6">
            <a:extLst>
              <a:ext uri="{FF2B5EF4-FFF2-40B4-BE49-F238E27FC236}">
                <a16:creationId xmlns:a16="http://schemas.microsoft.com/office/drawing/2014/main" id="{0288D8F7-D6D4-BD3C-2796-1D86765FEB8C}"/>
              </a:ext>
            </a:extLst>
          </p:cNvPr>
          <p:cNvSpPr txBox="1">
            <a:spLocks noChangeArrowheads="1"/>
          </p:cNvSpPr>
          <p:nvPr/>
        </p:nvSpPr>
        <p:spPr bwMode="auto">
          <a:xfrm>
            <a:off x="5680196" y="5281534"/>
            <a:ext cx="4715248" cy="883981"/>
          </a:xfrm>
          <a:prstGeom prst="rect">
            <a:avLst/>
          </a:prstGeom>
          <a:noFill/>
          <a:ln w="38100">
            <a:solidFill>
              <a:srgbClr val="E4A024"/>
            </a:solidFill>
            <a:miter lim="800000"/>
            <a:headEnd/>
            <a:tailEnd/>
          </a:ln>
        </p:spPr>
        <p:txBody>
          <a:bodyPr lIns="104287" tIns="52144" rIns="104287" bIns="52144">
            <a:spAutoFit/>
          </a:bodyPr>
          <a:lstStyle/>
          <a:p>
            <a:pPr>
              <a:spcBef>
                <a:spcPct val="50000"/>
              </a:spcBef>
              <a:buFontTx/>
              <a:buChar char="•"/>
            </a:pPr>
            <a:r>
              <a:rPr lang="en-NZ" sz="2300" b="1" dirty="0">
                <a:solidFill>
                  <a:srgbClr val="E4A024"/>
                </a:solidFill>
              </a:rPr>
              <a:t>  </a:t>
            </a:r>
            <a:r>
              <a:rPr lang="en-NZ" sz="2300" dirty="0">
                <a:solidFill>
                  <a:srgbClr val="E4A024"/>
                </a:solidFill>
              </a:rPr>
              <a:t>Check course requirements</a:t>
            </a:r>
          </a:p>
          <a:p>
            <a:pPr>
              <a:spcBef>
                <a:spcPct val="20000"/>
              </a:spcBef>
              <a:buFontTx/>
              <a:buChar char="•"/>
            </a:pPr>
            <a:r>
              <a:rPr lang="en-NZ" sz="2300" dirty="0">
                <a:solidFill>
                  <a:srgbClr val="E4A024"/>
                </a:solidFill>
              </a:rPr>
              <a:t>  Consult with your supervisor</a:t>
            </a:r>
          </a:p>
        </p:txBody>
      </p:sp>
      <p:sp>
        <p:nvSpPr>
          <p:cNvPr id="8" name="Text Box 9">
            <a:extLst>
              <a:ext uri="{FF2B5EF4-FFF2-40B4-BE49-F238E27FC236}">
                <a16:creationId xmlns:a16="http://schemas.microsoft.com/office/drawing/2014/main" id="{DA35918D-C8DE-79BB-0325-3C6278F8D13E}"/>
              </a:ext>
            </a:extLst>
          </p:cNvPr>
          <p:cNvSpPr txBox="1">
            <a:spLocks noChangeArrowheads="1"/>
          </p:cNvSpPr>
          <p:nvPr/>
        </p:nvSpPr>
        <p:spPr bwMode="auto">
          <a:xfrm>
            <a:off x="2566388" y="2506127"/>
            <a:ext cx="2273190" cy="459249"/>
          </a:xfrm>
          <a:prstGeom prst="rect">
            <a:avLst/>
          </a:prstGeom>
          <a:noFill/>
          <a:ln w="9525">
            <a:noFill/>
            <a:miter lim="800000"/>
            <a:headEnd/>
            <a:tailEnd/>
          </a:ln>
        </p:spPr>
        <p:txBody>
          <a:bodyPr lIns="104287" tIns="52144" rIns="104287" bIns="52144">
            <a:spAutoFit/>
          </a:bodyPr>
          <a:lstStyle/>
          <a:p>
            <a:pPr>
              <a:spcBef>
                <a:spcPct val="50000"/>
              </a:spcBef>
            </a:pPr>
            <a:r>
              <a:rPr lang="en-NZ" sz="2300" b="1" i="1" dirty="0">
                <a:solidFill>
                  <a:srgbClr val="FF0000"/>
                </a:solidFill>
              </a:rPr>
              <a:t>Peer reviewed</a:t>
            </a:r>
            <a:endParaRPr lang="en-GB" sz="2300" b="1" i="1" dirty="0">
              <a:solidFill>
                <a:srgbClr val="FF0000"/>
              </a:solidFill>
            </a:endParaRPr>
          </a:p>
        </p:txBody>
      </p:sp>
      <p:sp>
        <p:nvSpPr>
          <p:cNvPr id="15" name="Text Box 7">
            <a:extLst>
              <a:ext uri="{FF2B5EF4-FFF2-40B4-BE49-F238E27FC236}">
                <a16:creationId xmlns:a16="http://schemas.microsoft.com/office/drawing/2014/main" id="{D2612C19-B2D8-9E33-92C1-014C6D141AD3}"/>
              </a:ext>
            </a:extLst>
          </p:cNvPr>
          <p:cNvSpPr txBox="1">
            <a:spLocks noChangeArrowheads="1"/>
          </p:cNvSpPr>
          <p:nvPr/>
        </p:nvSpPr>
        <p:spPr bwMode="auto">
          <a:xfrm>
            <a:off x="0" y="6537250"/>
            <a:ext cx="9174414" cy="320750"/>
          </a:xfrm>
          <a:prstGeom prst="rect">
            <a:avLst/>
          </a:prstGeom>
          <a:noFill/>
          <a:ln w="9525">
            <a:noFill/>
            <a:miter lim="800000"/>
            <a:headEnd/>
            <a:tailEnd/>
          </a:ln>
        </p:spPr>
        <p:txBody>
          <a:bodyPr lIns="104287" tIns="52144" rIns="104287" bIns="52144">
            <a:spAutoFit/>
          </a:bodyPr>
          <a:lstStyle/>
          <a:p>
            <a:pPr>
              <a:spcBef>
                <a:spcPct val="50000"/>
              </a:spcBef>
            </a:pPr>
            <a:r>
              <a:rPr lang="en-NZ" sz="1400" dirty="0" err="1">
                <a:solidFill>
                  <a:schemeClr val="bg1"/>
                </a:solidFill>
              </a:rPr>
              <a:t>Natilene</a:t>
            </a:r>
            <a:r>
              <a:rPr lang="en-NZ" sz="1400" dirty="0">
                <a:solidFill>
                  <a:schemeClr val="bg1"/>
                </a:solidFill>
              </a:rPr>
              <a:t> Bowker, Student Learning Centre, Massey University, Palmerston North </a:t>
            </a:r>
            <a:r>
              <a:rPr lang="en-US" sz="1200" dirty="0">
                <a:solidFill>
                  <a:schemeClr val="bg1"/>
                </a:solidFill>
                <a:cs typeface="Aharoni" pitchFamily="2" charset="-79"/>
              </a:rPr>
              <a:t>© 2005</a:t>
            </a:r>
          </a:p>
        </p:txBody>
      </p:sp>
      <p:sp>
        <p:nvSpPr>
          <p:cNvPr id="16" name="Text Box 7">
            <a:extLst>
              <a:ext uri="{FF2B5EF4-FFF2-40B4-BE49-F238E27FC236}">
                <a16:creationId xmlns:a16="http://schemas.microsoft.com/office/drawing/2014/main" id="{5CADBF8B-5479-3729-C658-BACE5014A8AD}"/>
              </a:ext>
            </a:extLst>
          </p:cNvPr>
          <p:cNvSpPr txBox="1">
            <a:spLocks noChangeArrowheads="1"/>
          </p:cNvSpPr>
          <p:nvPr/>
        </p:nvSpPr>
        <p:spPr bwMode="auto">
          <a:xfrm>
            <a:off x="462061" y="1930839"/>
            <a:ext cx="9174414" cy="520805"/>
          </a:xfrm>
          <a:prstGeom prst="rect">
            <a:avLst/>
          </a:prstGeom>
          <a:noFill/>
          <a:ln w="9525">
            <a:noFill/>
            <a:miter lim="800000"/>
            <a:headEnd/>
            <a:tailEnd/>
          </a:ln>
        </p:spPr>
        <p:txBody>
          <a:bodyPr lIns="104287" tIns="52144" rIns="104287" bIns="52144">
            <a:spAutoFit/>
          </a:bodyPr>
          <a:lstStyle/>
          <a:p>
            <a:pPr>
              <a:spcBef>
                <a:spcPct val="50000"/>
              </a:spcBef>
            </a:pPr>
            <a:r>
              <a:rPr lang="en-NZ" sz="2700" b="1" dirty="0">
                <a:solidFill>
                  <a:schemeClr val="bg1"/>
                </a:solidFill>
              </a:rPr>
              <a:t>Prioritise material type:</a:t>
            </a:r>
          </a:p>
        </p:txBody>
      </p:sp>
    </p:spTree>
    <p:custDataLst>
      <p:tags r:id="rId1"/>
    </p:custDataLst>
    <p:extLst>
      <p:ext uri="{BB962C8B-B14F-4D97-AF65-F5344CB8AC3E}">
        <p14:creationId xmlns:p14="http://schemas.microsoft.com/office/powerpoint/2010/main" val="22467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Deciding how to present information and analysis</a:t>
            </a:r>
          </a:p>
        </p:txBody>
      </p:sp>
      <p:sp>
        <p:nvSpPr>
          <p:cNvPr id="6" name="Text Box 5">
            <a:extLst>
              <a:ext uri="{FF2B5EF4-FFF2-40B4-BE49-F238E27FC236}">
                <a16:creationId xmlns:a16="http://schemas.microsoft.com/office/drawing/2014/main" id="{40F5DF14-E40E-73DB-21ED-766633A5C5CE}"/>
              </a:ext>
            </a:extLst>
          </p:cNvPr>
          <p:cNvSpPr txBox="1">
            <a:spLocks noChangeArrowheads="1"/>
          </p:cNvSpPr>
          <p:nvPr/>
        </p:nvSpPr>
        <p:spPr bwMode="auto">
          <a:xfrm>
            <a:off x="1219173" y="2352888"/>
            <a:ext cx="8669674"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10" name="Rectangle 3">
            <a:extLst>
              <a:ext uri="{FF2B5EF4-FFF2-40B4-BE49-F238E27FC236}">
                <a16:creationId xmlns:a16="http://schemas.microsoft.com/office/drawing/2014/main" id="{24974AB3-4257-7C2C-5207-F1ECA1B4B6CA}"/>
              </a:ext>
            </a:extLst>
          </p:cNvPr>
          <p:cNvSpPr txBox="1">
            <a:spLocks noChangeArrowheads="1"/>
          </p:cNvSpPr>
          <p:nvPr/>
        </p:nvSpPr>
        <p:spPr>
          <a:xfrm>
            <a:off x="534433" y="2034267"/>
            <a:ext cx="9619774" cy="6354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 typeface="Wingdings" pitchFamily="2" charset="2"/>
              <a:buNone/>
            </a:pPr>
            <a:endParaRPr lang="en-NZ">
              <a:solidFill>
                <a:srgbClr val="003399"/>
              </a:solidFill>
            </a:endParaRPr>
          </a:p>
          <a:p>
            <a:pPr lvl="1">
              <a:lnSpc>
                <a:spcPct val="80000"/>
              </a:lnSpc>
              <a:buFontTx/>
              <a:buNone/>
            </a:pPr>
            <a:r>
              <a:rPr lang="en-NZ" sz="1500">
                <a:solidFill>
                  <a:srgbClr val="003399"/>
                </a:solidFill>
              </a:rPr>
              <a:t>            </a:t>
            </a:r>
          </a:p>
          <a:p>
            <a:pPr>
              <a:lnSpc>
                <a:spcPct val="80000"/>
              </a:lnSpc>
              <a:spcBef>
                <a:spcPct val="30000"/>
              </a:spcBef>
              <a:buFontTx/>
              <a:buNone/>
            </a:pPr>
            <a:r>
              <a:rPr lang="en-NZ" sz="1000">
                <a:solidFill>
                  <a:srgbClr val="003399"/>
                </a:solidFill>
              </a:rPr>
              <a:t>            </a:t>
            </a:r>
            <a:endParaRPr lang="en-NZ" sz="1100" dirty="0">
              <a:solidFill>
                <a:srgbClr val="003399"/>
              </a:solidFill>
            </a:endParaRPr>
          </a:p>
        </p:txBody>
      </p:sp>
      <p:sp>
        <p:nvSpPr>
          <p:cNvPr id="2" name="Text Box 3">
            <a:extLst>
              <a:ext uri="{FF2B5EF4-FFF2-40B4-BE49-F238E27FC236}">
                <a16:creationId xmlns:a16="http://schemas.microsoft.com/office/drawing/2014/main" id="{89064276-CB52-20B0-49C2-C5F9CECF1D0A}"/>
              </a:ext>
            </a:extLst>
          </p:cNvPr>
          <p:cNvSpPr txBox="1">
            <a:spLocks noChangeArrowheads="1"/>
          </p:cNvSpPr>
          <p:nvPr/>
        </p:nvSpPr>
        <p:spPr bwMode="auto">
          <a:xfrm>
            <a:off x="883298" y="4197382"/>
            <a:ext cx="6859741" cy="2459797"/>
          </a:xfrm>
          <a:prstGeom prst="rect">
            <a:avLst/>
          </a:prstGeom>
          <a:noFill/>
          <a:ln w="38100">
            <a:solidFill>
              <a:srgbClr val="E4A024"/>
            </a:solidFill>
            <a:miter lim="800000"/>
            <a:headEnd/>
            <a:tailEnd/>
          </a:ln>
        </p:spPr>
        <p:txBody>
          <a:bodyPr wrap="square" lIns="104287" tIns="52144" rIns="104287" bIns="52144">
            <a:spAutoFit/>
          </a:bodyPr>
          <a:lstStyle/>
          <a:p>
            <a:pPr>
              <a:spcBef>
                <a:spcPct val="50000"/>
              </a:spcBef>
              <a:buFont typeface="Wingdings" pitchFamily="2" charset="2"/>
              <a:buChar char="Ø"/>
            </a:pPr>
            <a:r>
              <a:rPr lang="en-NZ" dirty="0">
                <a:solidFill>
                  <a:schemeClr val="bg1"/>
                </a:solidFill>
                <a:latin typeface="+mn-lt"/>
              </a:rPr>
              <a:t>  Consult with your supervisor on appropriate formats</a:t>
            </a:r>
          </a:p>
          <a:p>
            <a:pPr>
              <a:spcBef>
                <a:spcPct val="50000"/>
              </a:spcBef>
              <a:buFont typeface="Wingdings" pitchFamily="2" charset="2"/>
              <a:buChar char="Ø"/>
            </a:pPr>
            <a:r>
              <a:rPr lang="en-NZ" dirty="0">
                <a:solidFill>
                  <a:schemeClr val="bg1"/>
                </a:solidFill>
                <a:latin typeface="+mn-lt"/>
              </a:rPr>
              <a:t>  See Emerson &amp; Hampton, Chapter 9</a:t>
            </a:r>
          </a:p>
          <a:p>
            <a:pPr>
              <a:spcBef>
                <a:spcPct val="50000"/>
              </a:spcBef>
              <a:buFont typeface="Wingdings" pitchFamily="2" charset="2"/>
              <a:buChar char="Ø"/>
            </a:pPr>
            <a:r>
              <a:rPr lang="en-NZ" dirty="0">
                <a:solidFill>
                  <a:schemeClr val="bg1"/>
                </a:solidFill>
                <a:latin typeface="+mn-lt"/>
              </a:rPr>
              <a:t>  Examine other literature reviews</a:t>
            </a:r>
          </a:p>
          <a:p>
            <a:pPr>
              <a:spcBef>
                <a:spcPct val="50000"/>
              </a:spcBef>
              <a:buFont typeface="Wingdings" pitchFamily="2" charset="2"/>
              <a:buChar char="Ø"/>
            </a:pPr>
            <a:r>
              <a:rPr lang="en-NZ" dirty="0">
                <a:solidFill>
                  <a:schemeClr val="bg1"/>
                </a:solidFill>
                <a:latin typeface="+mn-lt"/>
              </a:rPr>
              <a:t>  Create </a:t>
            </a:r>
            <a:r>
              <a:rPr lang="en-NZ" b="1" dirty="0">
                <a:solidFill>
                  <a:schemeClr val="bg1"/>
                </a:solidFill>
                <a:latin typeface="+mn-lt"/>
              </a:rPr>
              <a:t>templates</a:t>
            </a:r>
            <a:r>
              <a:rPr lang="en-NZ" dirty="0">
                <a:solidFill>
                  <a:schemeClr val="bg1"/>
                </a:solidFill>
                <a:latin typeface="+mn-lt"/>
              </a:rPr>
              <a:t> according to the requirements of your course  </a:t>
            </a:r>
          </a:p>
          <a:p>
            <a:pPr>
              <a:spcBef>
                <a:spcPct val="50000"/>
              </a:spcBef>
            </a:pPr>
            <a:r>
              <a:rPr lang="en-NZ" dirty="0">
                <a:solidFill>
                  <a:schemeClr val="bg1"/>
                </a:solidFill>
                <a:latin typeface="+mn-lt"/>
              </a:rPr>
              <a:t>      - presentation and referencing of texts, tables and diagrams</a:t>
            </a:r>
          </a:p>
          <a:p>
            <a:pPr>
              <a:spcBef>
                <a:spcPct val="50000"/>
              </a:spcBef>
            </a:pPr>
            <a:r>
              <a:rPr lang="en-NZ" dirty="0">
                <a:solidFill>
                  <a:schemeClr val="bg1"/>
                </a:solidFill>
                <a:latin typeface="+mn-lt"/>
              </a:rPr>
              <a:t>      - in-text references to texts, tables and diagrams   </a:t>
            </a:r>
          </a:p>
        </p:txBody>
      </p:sp>
      <p:sp>
        <p:nvSpPr>
          <p:cNvPr id="3" name="Text Box 4">
            <a:extLst>
              <a:ext uri="{FF2B5EF4-FFF2-40B4-BE49-F238E27FC236}">
                <a16:creationId xmlns:a16="http://schemas.microsoft.com/office/drawing/2014/main" id="{33ED8C6F-B70C-4A28-AA71-9C4A860677B5}"/>
              </a:ext>
            </a:extLst>
          </p:cNvPr>
          <p:cNvSpPr txBox="1">
            <a:spLocks noChangeArrowheads="1"/>
          </p:cNvSpPr>
          <p:nvPr/>
        </p:nvSpPr>
        <p:spPr bwMode="auto">
          <a:xfrm>
            <a:off x="1052164" y="1892768"/>
            <a:ext cx="8417302" cy="2047056"/>
          </a:xfrm>
          <a:prstGeom prst="rect">
            <a:avLst/>
          </a:prstGeom>
          <a:noFill/>
          <a:ln w="9525">
            <a:noFill/>
            <a:miter lim="800000"/>
            <a:headEnd/>
            <a:tailEnd/>
          </a:ln>
        </p:spPr>
        <p:txBody>
          <a:bodyPr lIns="104287" tIns="52144" rIns="104287" bIns="52144">
            <a:spAutoFit/>
          </a:bodyPr>
          <a:lstStyle/>
          <a:p>
            <a:pPr>
              <a:lnSpc>
                <a:spcPct val="130000"/>
              </a:lnSpc>
            </a:pPr>
            <a:r>
              <a:rPr lang="en-NZ" sz="2700" b="1" dirty="0">
                <a:solidFill>
                  <a:schemeClr val="bg1"/>
                </a:solidFill>
                <a:latin typeface="+mn-lt"/>
              </a:rPr>
              <a:t>A range of formats can be used:</a:t>
            </a:r>
          </a:p>
          <a:p>
            <a:pPr>
              <a:lnSpc>
                <a:spcPct val="130000"/>
              </a:lnSpc>
              <a:buFontTx/>
              <a:buChar char="•"/>
            </a:pPr>
            <a:r>
              <a:rPr lang="en-NZ" sz="2400" dirty="0">
                <a:solidFill>
                  <a:schemeClr val="bg1"/>
                </a:solidFill>
                <a:latin typeface="+mn-lt"/>
              </a:rPr>
              <a:t>   Text</a:t>
            </a:r>
          </a:p>
          <a:p>
            <a:pPr>
              <a:lnSpc>
                <a:spcPct val="130000"/>
              </a:lnSpc>
              <a:buFontTx/>
              <a:buChar char="•"/>
            </a:pPr>
            <a:r>
              <a:rPr lang="en-NZ" sz="2400" dirty="0">
                <a:solidFill>
                  <a:schemeClr val="bg1"/>
                </a:solidFill>
                <a:latin typeface="+mn-lt"/>
              </a:rPr>
              <a:t>   Tables </a:t>
            </a:r>
          </a:p>
          <a:p>
            <a:pPr>
              <a:lnSpc>
                <a:spcPct val="130000"/>
              </a:lnSpc>
              <a:buFontTx/>
              <a:buChar char="•"/>
            </a:pPr>
            <a:r>
              <a:rPr lang="en-NZ" sz="2400" dirty="0">
                <a:solidFill>
                  <a:schemeClr val="bg1"/>
                </a:solidFill>
                <a:latin typeface="+mn-lt"/>
              </a:rPr>
              <a:t>   Diagrams</a:t>
            </a:r>
          </a:p>
        </p:txBody>
      </p:sp>
    </p:spTree>
    <p:custDataLst>
      <p:tags r:id="rId1"/>
    </p:custDataLst>
    <p:extLst>
      <p:ext uri="{BB962C8B-B14F-4D97-AF65-F5344CB8AC3E}">
        <p14:creationId xmlns:p14="http://schemas.microsoft.com/office/powerpoint/2010/main" val="26424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Help with literature review</a:t>
            </a:r>
          </a:p>
        </p:txBody>
      </p:sp>
      <p:sp>
        <p:nvSpPr>
          <p:cNvPr id="6" name="Text Box 5">
            <a:extLst>
              <a:ext uri="{FF2B5EF4-FFF2-40B4-BE49-F238E27FC236}">
                <a16:creationId xmlns:a16="http://schemas.microsoft.com/office/drawing/2014/main" id="{40F5DF14-E40E-73DB-21ED-766633A5C5CE}"/>
              </a:ext>
            </a:extLst>
          </p:cNvPr>
          <p:cNvSpPr txBox="1">
            <a:spLocks noChangeArrowheads="1"/>
          </p:cNvSpPr>
          <p:nvPr/>
        </p:nvSpPr>
        <p:spPr bwMode="auto">
          <a:xfrm>
            <a:off x="1219173" y="2352888"/>
            <a:ext cx="8669674" cy="413083"/>
          </a:xfrm>
          <a:prstGeom prst="rect">
            <a:avLst/>
          </a:prstGeom>
          <a:noFill/>
          <a:ln w="9525">
            <a:noFill/>
            <a:miter lim="800000"/>
            <a:headEnd/>
            <a:tailEnd/>
          </a:ln>
        </p:spPr>
        <p:txBody>
          <a:bodyPr lIns="104287" tIns="52144" rIns="104287" bIns="52144">
            <a:spAutoFit/>
          </a:bodyPr>
          <a:lstStyle/>
          <a:p>
            <a:pPr>
              <a:spcBef>
                <a:spcPct val="50000"/>
              </a:spcBef>
            </a:pPr>
            <a:endParaRPr lang="en-US"/>
          </a:p>
        </p:txBody>
      </p:sp>
      <p:sp>
        <p:nvSpPr>
          <p:cNvPr id="10" name="Rectangle 3">
            <a:extLst>
              <a:ext uri="{FF2B5EF4-FFF2-40B4-BE49-F238E27FC236}">
                <a16:creationId xmlns:a16="http://schemas.microsoft.com/office/drawing/2014/main" id="{24974AB3-4257-7C2C-5207-F1ECA1B4B6CA}"/>
              </a:ext>
            </a:extLst>
          </p:cNvPr>
          <p:cNvSpPr txBox="1">
            <a:spLocks noChangeArrowheads="1"/>
          </p:cNvSpPr>
          <p:nvPr/>
        </p:nvSpPr>
        <p:spPr>
          <a:xfrm>
            <a:off x="534433" y="2034267"/>
            <a:ext cx="9619774" cy="6354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 typeface="Wingdings" pitchFamily="2" charset="2"/>
              <a:buNone/>
            </a:pPr>
            <a:endParaRPr lang="en-NZ">
              <a:solidFill>
                <a:srgbClr val="003399"/>
              </a:solidFill>
            </a:endParaRPr>
          </a:p>
          <a:p>
            <a:pPr lvl="1">
              <a:lnSpc>
                <a:spcPct val="80000"/>
              </a:lnSpc>
              <a:buFontTx/>
              <a:buNone/>
            </a:pPr>
            <a:r>
              <a:rPr lang="en-NZ" sz="1500">
                <a:solidFill>
                  <a:srgbClr val="003399"/>
                </a:solidFill>
              </a:rPr>
              <a:t>            </a:t>
            </a:r>
          </a:p>
          <a:p>
            <a:pPr>
              <a:lnSpc>
                <a:spcPct val="80000"/>
              </a:lnSpc>
              <a:spcBef>
                <a:spcPct val="30000"/>
              </a:spcBef>
              <a:buFontTx/>
              <a:buNone/>
            </a:pPr>
            <a:r>
              <a:rPr lang="en-NZ" sz="1000">
                <a:solidFill>
                  <a:srgbClr val="003399"/>
                </a:solidFill>
              </a:rPr>
              <a:t>            </a:t>
            </a:r>
            <a:endParaRPr lang="en-NZ" sz="1100" dirty="0">
              <a:solidFill>
                <a:srgbClr val="003399"/>
              </a:solidFill>
            </a:endParaRPr>
          </a:p>
        </p:txBody>
      </p:sp>
      <p:sp>
        <p:nvSpPr>
          <p:cNvPr id="8" name="TextBox 7">
            <a:extLst>
              <a:ext uri="{FF2B5EF4-FFF2-40B4-BE49-F238E27FC236}">
                <a16:creationId xmlns:a16="http://schemas.microsoft.com/office/drawing/2014/main" id="{CD2A3AAC-795E-DCEB-37CE-528B6F7C9824}"/>
              </a:ext>
            </a:extLst>
          </p:cNvPr>
          <p:cNvSpPr txBox="1"/>
          <p:nvPr/>
        </p:nvSpPr>
        <p:spPr>
          <a:xfrm>
            <a:off x="530602" y="1902367"/>
            <a:ext cx="9301294" cy="4685898"/>
          </a:xfrm>
          <a:prstGeom prst="rect">
            <a:avLst/>
          </a:prstGeom>
          <a:noFill/>
        </p:spPr>
        <p:txBody>
          <a:bodyPr wrap="square">
            <a:spAutoFit/>
          </a:bodyPr>
          <a:lstStyle/>
          <a:p>
            <a:endParaRPr lang="en-US" sz="1050" dirty="0">
              <a:solidFill>
                <a:srgbClr val="000000"/>
              </a:solidFill>
              <a:latin typeface="Calibri" panose="020F0502020204030204" pitchFamily="34" charset="0"/>
            </a:endParaRPr>
          </a:p>
          <a:p>
            <a:r>
              <a:rPr lang="en-US" sz="2400" b="1" dirty="0">
                <a:solidFill>
                  <a:schemeClr val="bg1"/>
                </a:solidFill>
                <a:latin typeface="Calibri" panose="020F0502020204030204" pitchFamily="34" charset="0"/>
              </a:rPr>
              <a:t>One-to-one &amp; small group consultations at CLS: </a:t>
            </a:r>
            <a:endParaRPr lang="en-US" sz="2400" dirty="0">
              <a:solidFill>
                <a:schemeClr val="bg1"/>
              </a:solidFill>
              <a:latin typeface="Calibri" panose="020F0502020204030204" pitchFamily="34" charset="0"/>
            </a:endParaRPr>
          </a:p>
          <a:p>
            <a:pPr marL="0" indent="0">
              <a:buNone/>
            </a:pPr>
            <a:r>
              <a:rPr lang="en-US" sz="2400" dirty="0">
                <a:solidFill>
                  <a:schemeClr val="bg1"/>
                </a:solidFill>
                <a:latin typeface="Calibri" panose="020F0502020204030204" pitchFamily="34" charset="0"/>
              </a:rPr>
              <a:t>	</a:t>
            </a:r>
            <a:r>
              <a:rPr lang="en-NZ" sz="2400" b="1" dirty="0">
                <a:solidFill>
                  <a:schemeClr val="bg1"/>
                </a:solidFill>
                <a:latin typeface="Calibri" panose="020F0502020204030204" pitchFamily="34" charset="0"/>
              </a:rPr>
              <a:t>https://massey-nz.libcal.com/</a:t>
            </a:r>
          </a:p>
          <a:p>
            <a:pPr marL="0" indent="0">
              <a:buNone/>
            </a:pPr>
            <a:endParaRPr lang="en-US" sz="2400" b="1" dirty="0">
              <a:solidFill>
                <a:schemeClr val="bg1"/>
              </a:solidFill>
              <a:latin typeface="Calibri" panose="020F0502020204030204" pitchFamily="34" charset="0"/>
            </a:endParaRPr>
          </a:p>
          <a:p>
            <a:r>
              <a:rPr lang="en-US" sz="2400" b="1" dirty="0">
                <a:solidFill>
                  <a:schemeClr val="bg1"/>
                </a:solidFill>
                <a:latin typeface="Calibri" panose="020F0502020204030204" pitchFamily="34" charset="0"/>
              </a:rPr>
              <a:t>Massey’s Online Writing and Learning Link (OWLL) site: 	http://owll.massey.ac.nz</a:t>
            </a:r>
            <a:endParaRPr lang="en-US" sz="2400"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a:p>
            <a:r>
              <a:rPr lang="en-US" sz="2400" b="1" dirty="0">
                <a:solidFill>
                  <a:schemeClr val="bg1"/>
                </a:solidFill>
                <a:latin typeface="Calibri" panose="020F0502020204030204" pitchFamily="34" charset="0"/>
              </a:rPr>
              <a:t>Recommended text on literature review (available in the Library):</a:t>
            </a:r>
            <a:endParaRPr lang="en-US" sz="2400" dirty="0">
              <a:solidFill>
                <a:schemeClr val="bg1"/>
              </a:solidFill>
              <a:latin typeface="Calibri" panose="020F0502020204030204" pitchFamily="34" charset="0"/>
            </a:endParaRPr>
          </a:p>
          <a:p>
            <a:pPr marL="0" indent="0">
              <a:buNone/>
            </a:pPr>
            <a:r>
              <a:rPr lang="en-US" sz="2400" dirty="0">
                <a:solidFill>
                  <a:schemeClr val="bg1"/>
                </a:solidFill>
                <a:latin typeface="Calibri" panose="020F0502020204030204" pitchFamily="34" charset="0"/>
              </a:rPr>
              <a:t>    	Hart, C. (1998). </a:t>
            </a:r>
            <a:r>
              <a:rPr lang="en-US" sz="2400" i="1" dirty="0">
                <a:solidFill>
                  <a:schemeClr val="bg1"/>
                </a:solidFill>
                <a:latin typeface="Calibri" panose="020F0502020204030204" pitchFamily="34" charset="0"/>
              </a:rPr>
              <a:t>Doing a literature review</a:t>
            </a:r>
            <a:r>
              <a:rPr lang="en-US" sz="2400" dirty="0">
                <a:solidFill>
                  <a:schemeClr val="bg1"/>
                </a:solidFill>
                <a:latin typeface="Calibri" panose="020F0502020204030204" pitchFamily="34" charset="0"/>
              </a:rPr>
              <a:t>. Sage Publications.</a:t>
            </a:r>
          </a:p>
          <a:p>
            <a:endParaRPr lang="en-US" sz="2400" b="1" dirty="0">
              <a:solidFill>
                <a:schemeClr val="bg1"/>
              </a:solidFill>
              <a:latin typeface="Calibri" panose="020F0502020204030204" pitchFamily="34" charset="0"/>
            </a:endParaRPr>
          </a:p>
          <a:p>
            <a:r>
              <a:rPr lang="en-US" sz="2400" b="1" dirty="0">
                <a:solidFill>
                  <a:schemeClr val="bg1"/>
                </a:solidFill>
                <a:latin typeface="Calibri" panose="020F0502020204030204" pitchFamily="34" charset="0"/>
              </a:rPr>
              <a:t>Recommended for students in the sciences (available in the Library):</a:t>
            </a:r>
          </a:p>
          <a:p>
            <a:pPr marL="0" indent="-457200">
              <a:buNone/>
            </a:pPr>
            <a:r>
              <a:rPr lang="en-US" sz="2400" dirty="0">
                <a:solidFill>
                  <a:schemeClr val="bg1"/>
                </a:solidFill>
                <a:latin typeface="Calibri" panose="020F0502020204030204" pitchFamily="34" charset="0"/>
              </a:rPr>
              <a:t>    	Cargill, M., &amp; O’Connor, P. (2009). </a:t>
            </a:r>
            <a:r>
              <a:rPr lang="en-US" sz="2400" i="1" dirty="0">
                <a:solidFill>
                  <a:schemeClr val="bg1"/>
                </a:solidFill>
                <a:latin typeface="Calibri" panose="020F0502020204030204" pitchFamily="34" charset="0"/>
              </a:rPr>
              <a:t>Writing scientific research 			articles</a:t>
            </a:r>
            <a:r>
              <a:rPr lang="en-US" sz="2400" dirty="0">
                <a:solidFill>
                  <a:schemeClr val="bg1"/>
                </a:solidFill>
                <a:latin typeface="Calibri" panose="020F0502020204030204" pitchFamily="34" charset="0"/>
              </a:rPr>
              <a:t>. Wiley-Blackwell.</a:t>
            </a:r>
            <a:endParaRPr lang="en-NZ" sz="2400" dirty="0">
              <a:solidFill>
                <a:schemeClr val="bg1"/>
              </a:solidFill>
              <a:latin typeface="+mn-lt"/>
            </a:endParaRPr>
          </a:p>
        </p:txBody>
      </p:sp>
    </p:spTree>
    <p:custDataLst>
      <p:tags r:id="rId1"/>
    </p:custDataLst>
    <p:extLst>
      <p:ext uri="{BB962C8B-B14F-4D97-AF65-F5344CB8AC3E}">
        <p14:creationId xmlns:p14="http://schemas.microsoft.com/office/powerpoint/2010/main" val="135467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0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Literature review: An examination of the key research on a topic</a:t>
            </a:r>
          </a:p>
        </p:txBody>
      </p:sp>
      <p:sp>
        <p:nvSpPr>
          <p:cNvPr id="7" name="Text Box 4">
            <a:extLst>
              <a:ext uri="{FF2B5EF4-FFF2-40B4-BE49-F238E27FC236}">
                <a16:creationId xmlns:a16="http://schemas.microsoft.com/office/drawing/2014/main" id="{DE20EE28-4227-79E8-AB5F-1BB233A2014F}"/>
              </a:ext>
            </a:extLst>
          </p:cNvPr>
          <p:cNvSpPr txBox="1">
            <a:spLocks noChangeArrowheads="1"/>
          </p:cNvSpPr>
          <p:nvPr/>
        </p:nvSpPr>
        <p:spPr bwMode="auto">
          <a:xfrm>
            <a:off x="771812" y="1938419"/>
            <a:ext cx="6857243" cy="478272"/>
          </a:xfrm>
          <a:prstGeom prst="rect">
            <a:avLst/>
          </a:prstGeom>
          <a:noFill/>
          <a:ln w="9525">
            <a:noFill/>
            <a:miter lim="800000"/>
            <a:headEnd/>
            <a:tailEnd/>
          </a:ln>
        </p:spPr>
        <p:txBody>
          <a:bodyPr wrap="square">
            <a:spAutoFit/>
          </a:bodyPr>
          <a:lstStyle/>
          <a:p>
            <a:pPr>
              <a:lnSpc>
                <a:spcPct val="110000"/>
              </a:lnSpc>
              <a:spcBef>
                <a:spcPct val="50000"/>
              </a:spcBef>
            </a:pPr>
            <a:r>
              <a:rPr lang="en-NZ" sz="2400" b="1" i="1" dirty="0">
                <a:solidFill>
                  <a:schemeClr val="bg1"/>
                </a:solidFill>
              </a:rPr>
              <a:t>Seeks to answer the following questions:</a:t>
            </a:r>
            <a:endParaRPr lang="en-GB" sz="2400" b="1" i="1" dirty="0">
              <a:solidFill>
                <a:schemeClr val="bg1"/>
              </a:solidFill>
            </a:endParaRPr>
          </a:p>
        </p:txBody>
      </p:sp>
      <p:sp>
        <p:nvSpPr>
          <p:cNvPr id="8" name="Rectangle 2">
            <a:extLst>
              <a:ext uri="{FF2B5EF4-FFF2-40B4-BE49-F238E27FC236}">
                <a16:creationId xmlns:a16="http://schemas.microsoft.com/office/drawing/2014/main" id="{96E8CFCA-AF2A-62E8-A42D-5FA6C4525107}"/>
              </a:ext>
            </a:extLst>
          </p:cNvPr>
          <p:cNvSpPr txBox="1">
            <a:spLocks noChangeArrowheads="1"/>
          </p:cNvSpPr>
          <p:nvPr/>
        </p:nvSpPr>
        <p:spPr bwMode="auto">
          <a:xfrm>
            <a:off x="1023840" y="2521286"/>
            <a:ext cx="7991475" cy="41052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What have others said about this topic?</a:t>
            </a:r>
          </a:p>
          <a:p>
            <a:pPr marL="342900" marR="0" lvl="0" indent="-342900" algn="l" defTabSz="457200" rtl="0" eaLnBrk="1" fontAlgn="base" latinLnBrk="0" hangingPunct="1">
              <a:lnSpc>
                <a:spcPct val="90000"/>
              </a:lnSpc>
              <a:spcBef>
                <a:spcPct val="5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What theories address the topic?</a:t>
            </a:r>
          </a:p>
          <a:p>
            <a:pPr marL="342900" marR="0" lvl="0" indent="-342900" algn="l" defTabSz="457200" rtl="0" eaLnBrk="1" fontAlgn="base" latinLnBrk="0" hangingPunct="1">
              <a:lnSpc>
                <a:spcPct val="90000"/>
              </a:lnSpc>
              <a:spcBef>
                <a:spcPct val="5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Which policies address the topic? (If relevant)</a:t>
            </a:r>
          </a:p>
          <a:p>
            <a:pPr marL="342900" marR="0" lvl="0" indent="-342900" algn="l" defTabSz="457200" rtl="0" eaLnBrk="1" fontAlgn="base" latinLnBrk="0" hangingPunct="1">
              <a:lnSpc>
                <a:spcPct val="90000"/>
              </a:lnSpc>
              <a:spcBef>
                <a:spcPct val="5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What research has been done previously on the topic?</a:t>
            </a:r>
          </a:p>
          <a:p>
            <a:pPr marL="342900" marR="0" lvl="0" indent="-342900" algn="l" defTabSz="457200" rtl="0" eaLnBrk="1" fontAlgn="base" latinLnBrk="0" hangingPunct="1">
              <a:lnSpc>
                <a:spcPct val="90000"/>
              </a:lnSpc>
              <a:spcBef>
                <a:spcPct val="5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Do the results of the existing research agree with one another, or is there disagreement?</a:t>
            </a:r>
          </a:p>
          <a:p>
            <a:pPr marL="342900" marR="0" lvl="0" indent="-342900" algn="l" defTabSz="457200" rtl="0" eaLnBrk="1" fontAlgn="base" latinLnBrk="0" hangingPunct="1">
              <a:lnSpc>
                <a:spcPct val="90000"/>
              </a:lnSpc>
              <a:spcBef>
                <a:spcPct val="50000"/>
              </a:spcBef>
              <a:spcAft>
                <a:spcPct val="0"/>
              </a:spcAft>
              <a:buClrTx/>
              <a:buSzTx/>
              <a:buFont typeface="Arial" charset="0"/>
              <a:buChar char="•"/>
              <a:tabLst/>
              <a:defRPr/>
            </a:pPr>
            <a:r>
              <a:rPr kumimoji="0" lang="en-NZ" sz="2500" b="0" i="0" u="none" strike="noStrike" kern="1200" cap="none" spc="0" normalizeH="0" noProof="0" dirty="0">
                <a:ln>
                  <a:noFill/>
                </a:ln>
                <a:solidFill>
                  <a:schemeClr val="bg1"/>
                </a:solidFill>
                <a:effectLst/>
                <a:uLnTx/>
                <a:uFillTx/>
                <a:latin typeface="+mn-lt"/>
                <a:ea typeface="ＭＳ Ｐゴシック" pitchFamily="-28" charset="-128"/>
                <a:cs typeface="Times New Roman" pitchFamily="18" charset="0"/>
              </a:rPr>
              <a:t>What are the gaps in the existing literature? </a:t>
            </a:r>
          </a:p>
        </p:txBody>
      </p:sp>
      <p:sp>
        <p:nvSpPr>
          <p:cNvPr id="9" name="Text Box 3">
            <a:extLst>
              <a:ext uri="{FF2B5EF4-FFF2-40B4-BE49-F238E27FC236}">
                <a16:creationId xmlns:a16="http://schemas.microsoft.com/office/drawing/2014/main" id="{B9C08C96-FBF2-89AF-122E-9758758A59FA}"/>
              </a:ext>
            </a:extLst>
          </p:cNvPr>
          <p:cNvSpPr txBox="1">
            <a:spLocks noChangeArrowheads="1"/>
          </p:cNvSpPr>
          <p:nvPr/>
        </p:nvSpPr>
        <p:spPr bwMode="auto">
          <a:xfrm>
            <a:off x="7178732" y="6336304"/>
            <a:ext cx="4105275" cy="307777"/>
          </a:xfrm>
          <a:prstGeom prst="rect">
            <a:avLst/>
          </a:prstGeom>
          <a:noFill/>
          <a:ln w="9525">
            <a:noFill/>
            <a:miter lim="800000"/>
            <a:headEnd/>
            <a:tailEnd/>
          </a:ln>
        </p:spPr>
        <p:txBody>
          <a:bodyPr>
            <a:spAutoFit/>
          </a:bodyPr>
          <a:lstStyle/>
          <a:p>
            <a:pPr>
              <a:spcBef>
                <a:spcPct val="50000"/>
              </a:spcBef>
            </a:pPr>
            <a:r>
              <a:rPr lang="en-NZ" sz="1400" dirty="0">
                <a:solidFill>
                  <a:schemeClr val="bg1"/>
                </a:solidFill>
              </a:rPr>
              <a:t>(Adapted from Davidson &amp; </a:t>
            </a:r>
            <a:r>
              <a:rPr lang="en-NZ" sz="1400" dirty="0" err="1">
                <a:solidFill>
                  <a:schemeClr val="bg1"/>
                </a:solidFill>
              </a:rPr>
              <a:t>Tollich</a:t>
            </a:r>
            <a:r>
              <a:rPr lang="en-NZ" sz="1400" dirty="0">
                <a:solidFill>
                  <a:schemeClr val="bg1"/>
                </a:solidFill>
              </a:rPr>
              <a:t>, 1990)</a:t>
            </a:r>
          </a:p>
        </p:txBody>
      </p:sp>
    </p:spTree>
    <p:custDataLst>
      <p:tags r:id="rId1"/>
    </p:custDataLst>
    <p:extLst>
      <p:ext uri="{BB962C8B-B14F-4D97-AF65-F5344CB8AC3E}">
        <p14:creationId xmlns:p14="http://schemas.microsoft.com/office/powerpoint/2010/main" val="39270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Summary</a:t>
            </a:r>
          </a:p>
        </p:txBody>
      </p:sp>
      <p:sp>
        <p:nvSpPr>
          <p:cNvPr id="2" name="TextBox 1">
            <a:extLst>
              <a:ext uri="{FF2B5EF4-FFF2-40B4-BE49-F238E27FC236}">
                <a16:creationId xmlns:a16="http://schemas.microsoft.com/office/drawing/2014/main" id="{040D914F-E431-9DB3-30AC-D58C6DE108BE}"/>
              </a:ext>
            </a:extLst>
          </p:cNvPr>
          <p:cNvSpPr txBox="1"/>
          <p:nvPr/>
        </p:nvSpPr>
        <p:spPr>
          <a:xfrm>
            <a:off x="2400536" y="2348880"/>
            <a:ext cx="7272808" cy="3170099"/>
          </a:xfrm>
          <a:prstGeom prst="rect">
            <a:avLst/>
          </a:prstGeom>
          <a:noFill/>
        </p:spPr>
        <p:txBody>
          <a:bodyPr wrap="square" rtlCol="0">
            <a:spAutoFit/>
          </a:bodyPr>
          <a:lstStyle/>
          <a:p>
            <a:r>
              <a:rPr lang="en-NZ" sz="2800" dirty="0">
                <a:solidFill>
                  <a:schemeClr val="bg1"/>
                </a:solidFill>
              </a:rPr>
              <a:t>How you organise the discussion of your sources is up to you, depending on your goals and what you think of them</a:t>
            </a:r>
          </a:p>
          <a:p>
            <a:endParaRPr lang="en-NZ" sz="2800" dirty="0">
              <a:solidFill>
                <a:schemeClr val="bg1"/>
              </a:solidFill>
            </a:endParaRPr>
          </a:p>
          <a:p>
            <a:r>
              <a:rPr lang="en-NZ" sz="2800" dirty="0">
                <a:solidFill>
                  <a:schemeClr val="bg1"/>
                </a:solidFill>
              </a:rPr>
              <a:t>Your voice is important!</a:t>
            </a:r>
          </a:p>
          <a:p>
            <a:endParaRPr lang="en-NZ" sz="6000" dirty="0">
              <a:solidFill>
                <a:schemeClr val="bg1"/>
              </a:solidFill>
            </a:endParaRPr>
          </a:p>
        </p:txBody>
      </p:sp>
    </p:spTree>
    <p:custDataLst>
      <p:tags r:id="rId1"/>
    </p:custDataLst>
    <p:extLst>
      <p:ext uri="{BB962C8B-B14F-4D97-AF65-F5344CB8AC3E}">
        <p14:creationId xmlns:p14="http://schemas.microsoft.com/office/powerpoint/2010/main" val="304815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References</a:t>
            </a:r>
          </a:p>
        </p:txBody>
      </p:sp>
      <p:sp>
        <p:nvSpPr>
          <p:cNvPr id="6" name="Rectangle 4">
            <a:extLst>
              <a:ext uri="{FF2B5EF4-FFF2-40B4-BE49-F238E27FC236}">
                <a16:creationId xmlns:a16="http://schemas.microsoft.com/office/drawing/2014/main" id="{2EBEE1FE-22FA-77A0-ACEA-EC7E75FA2349}"/>
              </a:ext>
            </a:extLst>
          </p:cNvPr>
          <p:cNvSpPr>
            <a:spLocks noChangeArrowheads="1"/>
          </p:cNvSpPr>
          <p:nvPr/>
        </p:nvSpPr>
        <p:spPr bwMode="auto">
          <a:xfrm>
            <a:off x="502887" y="2063503"/>
            <a:ext cx="10185752" cy="4632828"/>
          </a:xfrm>
          <a:prstGeom prst="rect">
            <a:avLst/>
          </a:prstGeom>
          <a:noFill/>
          <a:ln w="9525">
            <a:noFill/>
            <a:miter lim="800000"/>
            <a:headEnd/>
            <a:tailEnd/>
          </a:ln>
        </p:spPr>
        <p:txBody>
          <a:bodyPr lIns="104287" tIns="52144" rIns="104287" bIns="52144">
            <a:spAutoFit/>
          </a:bodyPr>
          <a:lstStyle/>
          <a:p>
            <a:pPr>
              <a:lnSpc>
                <a:spcPct val="150000"/>
              </a:lnSpc>
            </a:pPr>
            <a:r>
              <a:rPr lang="en-NZ" dirty="0">
                <a:solidFill>
                  <a:schemeClr val="bg1"/>
                </a:solidFill>
              </a:rPr>
              <a:t>Davidson, C., &amp; </a:t>
            </a:r>
            <a:r>
              <a:rPr lang="en-NZ" dirty="0" err="1">
                <a:solidFill>
                  <a:schemeClr val="bg1"/>
                </a:solidFill>
              </a:rPr>
              <a:t>Tolich</a:t>
            </a:r>
            <a:r>
              <a:rPr lang="en-NZ" dirty="0">
                <a:solidFill>
                  <a:schemeClr val="bg1"/>
                </a:solidFill>
              </a:rPr>
              <a:t>, M. (2003). </a:t>
            </a:r>
            <a:r>
              <a:rPr lang="en-NZ" i="1" dirty="0">
                <a:solidFill>
                  <a:schemeClr val="bg1"/>
                </a:solidFill>
              </a:rPr>
              <a:t>Social science research in New Zealand </a:t>
            </a:r>
            <a:r>
              <a:rPr lang="en-NZ" dirty="0">
                <a:solidFill>
                  <a:schemeClr val="bg1"/>
                </a:solidFill>
              </a:rPr>
              <a:t>(2nd ed.). Pearson Education New 	Zealand.</a:t>
            </a:r>
          </a:p>
          <a:p>
            <a:pPr>
              <a:lnSpc>
                <a:spcPct val="150000"/>
              </a:lnSpc>
            </a:pPr>
            <a:r>
              <a:rPr lang="en-NZ" dirty="0">
                <a:solidFill>
                  <a:schemeClr val="bg1"/>
                </a:solidFill>
              </a:rPr>
              <a:t>Emerson, L., &amp; Hampton, J. (Eds.). (1996). </a:t>
            </a:r>
            <a:r>
              <a:rPr lang="en-NZ" i="1" dirty="0">
                <a:solidFill>
                  <a:schemeClr val="bg1"/>
                </a:solidFill>
              </a:rPr>
              <a:t>Writing guidelines for applied science students</a:t>
            </a:r>
            <a:r>
              <a:rPr lang="en-NZ" dirty="0">
                <a:solidFill>
                  <a:schemeClr val="bg1"/>
                </a:solidFill>
              </a:rPr>
              <a:t>. Dunmore Press.</a:t>
            </a:r>
          </a:p>
          <a:p>
            <a:pPr>
              <a:lnSpc>
                <a:spcPct val="150000"/>
              </a:lnSpc>
            </a:pPr>
            <a:r>
              <a:rPr lang="en-NZ" dirty="0">
                <a:solidFill>
                  <a:schemeClr val="bg1"/>
                </a:solidFill>
              </a:rPr>
              <a:t>Hart, C. (1998). </a:t>
            </a:r>
            <a:r>
              <a:rPr lang="en-NZ" i="1" dirty="0">
                <a:solidFill>
                  <a:schemeClr val="bg1"/>
                </a:solidFill>
              </a:rPr>
              <a:t>Doing a literature review. </a:t>
            </a:r>
            <a:r>
              <a:rPr lang="en-NZ" dirty="0">
                <a:solidFill>
                  <a:schemeClr val="bg1"/>
                </a:solidFill>
              </a:rPr>
              <a:t>Sage Publications.</a:t>
            </a:r>
          </a:p>
          <a:p>
            <a:pPr indent="-457200">
              <a:lnSpc>
                <a:spcPct val="150000"/>
              </a:lnSpc>
            </a:pPr>
            <a:r>
              <a:rPr lang="en-NZ" dirty="0">
                <a:solidFill>
                  <a:schemeClr val="bg1"/>
                </a:solidFill>
              </a:rPr>
              <a:t>Manchester University. (2006) </a:t>
            </a:r>
            <a:r>
              <a:rPr lang="en-NZ" i="1" dirty="0">
                <a:solidFill>
                  <a:schemeClr val="bg1"/>
                </a:solidFill>
              </a:rPr>
              <a:t>Academic </a:t>
            </a:r>
            <a:r>
              <a:rPr lang="en-NZ" i="1" dirty="0" err="1">
                <a:solidFill>
                  <a:schemeClr val="bg1"/>
                </a:solidFill>
              </a:rPr>
              <a:t>phrasebank</a:t>
            </a:r>
            <a:r>
              <a:rPr lang="en-NZ" dirty="0">
                <a:solidFill>
                  <a:schemeClr val="bg1"/>
                </a:solidFill>
              </a:rPr>
              <a:t>. http://www.phrasebank.manchester.ac.uk/</a:t>
            </a:r>
          </a:p>
          <a:p>
            <a:pPr>
              <a:lnSpc>
                <a:spcPct val="150000"/>
              </a:lnSpc>
            </a:pPr>
            <a:r>
              <a:rPr lang="en-NZ" dirty="0">
                <a:solidFill>
                  <a:schemeClr val="bg1"/>
                </a:solidFill>
              </a:rPr>
              <a:t>Morrison, A. J. (2000). Developing a global leadership model. </a:t>
            </a:r>
            <a:r>
              <a:rPr lang="en-NZ" i="1" dirty="0">
                <a:solidFill>
                  <a:schemeClr val="bg1"/>
                </a:solidFill>
              </a:rPr>
              <a:t>Human    </a:t>
            </a:r>
          </a:p>
          <a:p>
            <a:pPr>
              <a:lnSpc>
                <a:spcPct val="150000"/>
              </a:lnSpc>
            </a:pPr>
            <a:r>
              <a:rPr lang="en-NZ" i="1" dirty="0">
                <a:solidFill>
                  <a:schemeClr val="bg1"/>
                </a:solidFill>
              </a:rPr>
              <a:t>    	Resource Management,</a:t>
            </a:r>
            <a:r>
              <a:rPr lang="en-NZ" dirty="0">
                <a:solidFill>
                  <a:schemeClr val="bg1"/>
                </a:solidFill>
              </a:rPr>
              <a:t> </a:t>
            </a:r>
            <a:r>
              <a:rPr lang="en-NZ" i="1" dirty="0">
                <a:solidFill>
                  <a:schemeClr val="bg1"/>
                </a:solidFill>
              </a:rPr>
              <a:t>39</a:t>
            </a:r>
            <a:r>
              <a:rPr lang="en-NZ" dirty="0">
                <a:solidFill>
                  <a:schemeClr val="bg1"/>
                </a:solidFill>
              </a:rPr>
              <a:t>(2-3), 117-131.</a:t>
            </a:r>
          </a:p>
          <a:p>
            <a:pPr>
              <a:lnSpc>
                <a:spcPct val="150000"/>
              </a:lnSpc>
            </a:pPr>
            <a:r>
              <a:rPr lang="en-NZ" dirty="0" err="1">
                <a:solidFill>
                  <a:schemeClr val="bg1"/>
                </a:solidFill>
              </a:rPr>
              <a:t>Pyrczack</a:t>
            </a:r>
            <a:r>
              <a:rPr lang="en-NZ" dirty="0">
                <a:solidFill>
                  <a:schemeClr val="bg1"/>
                </a:solidFill>
              </a:rPr>
              <a:t>, F., &amp; Bruce, R.</a:t>
            </a:r>
            <a:r>
              <a:rPr lang="en-NZ" i="1" dirty="0">
                <a:solidFill>
                  <a:schemeClr val="bg1"/>
                </a:solidFill>
              </a:rPr>
              <a:t> </a:t>
            </a:r>
            <a:r>
              <a:rPr lang="en-NZ" dirty="0">
                <a:solidFill>
                  <a:schemeClr val="bg1"/>
                </a:solidFill>
              </a:rPr>
              <a:t>(1998).</a:t>
            </a:r>
            <a:r>
              <a:rPr lang="en-NZ" i="1" dirty="0">
                <a:solidFill>
                  <a:schemeClr val="bg1"/>
                </a:solidFill>
              </a:rPr>
              <a:t> Writing empirical research reports </a:t>
            </a:r>
            <a:r>
              <a:rPr lang="en-NZ" dirty="0">
                <a:solidFill>
                  <a:schemeClr val="bg1"/>
                </a:solidFill>
              </a:rPr>
              <a:t>(2nd ed.). </a:t>
            </a:r>
            <a:r>
              <a:rPr lang="en-NZ" dirty="0" err="1">
                <a:solidFill>
                  <a:schemeClr val="bg1"/>
                </a:solidFill>
              </a:rPr>
              <a:t>Pyrczack</a:t>
            </a:r>
            <a:r>
              <a:rPr lang="en-NZ" dirty="0">
                <a:solidFill>
                  <a:schemeClr val="bg1"/>
                </a:solidFill>
              </a:rPr>
              <a:t> Publishing.</a:t>
            </a:r>
          </a:p>
          <a:p>
            <a:pPr>
              <a:lnSpc>
                <a:spcPct val="150000"/>
              </a:lnSpc>
            </a:pPr>
            <a:r>
              <a:rPr lang="en-NZ" sz="1800" dirty="0">
                <a:solidFill>
                  <a:schemeClr val="bg1"/>
                </a:solidFill>
              </a:rPr>
              <a:t>Roberts, M., &amp; Pettigrew, S. (2007). A thematic content analysis of  children’s food advertising. 	</a:t>
            </a:r>
            <a:r>
              <a:rPr lang="en-NZ" sz="1800" i="1" dirty="0">
                <a:solidFill>
                  <a:schemeClr val="bg1"/>
                </a:solidFill>
              </a:rPr>
              <a:t>International Journal of Advertising</a:t>
            </a:r>
            <a:r>
              <a:rPr lang="en-NZ" sz="1800" dirty="0">
                <a:solidFill>
                  <a:schemeClr val="bg1"/>
                </a:solidFill>
              </a:rPr>
              <a:t>, </a:t>
            </a:r>
            <a:r>
              <a:rPr lang="en-NZ" sz="1800" i="1" dirty="0">
                <a:solidFill>
                  <a:schemeClr val="bg1"/>
                </a:solidFill>
              </a:rPr>
              <a:t>26</a:t>
            </a:r>
            <a:r>
              <a:rPr lang="en-NZ" sz="1800" dirty="0">
                <a:solidFill>
                  <a:schemeClr val="bg1"/>
                </a:solidFill>
              </a:rPr>
              <a:t>(3), 357-367.</a:t>
            </a:r>
          </a:p>
          <a:p>
            <a:pPr>
              <a:lnSpc>
                <a:spcPct val="150000"/>
              </a:lnSpc>
            </a:pPr>
            <a:endParaRPr lang="en-NZ" dirty="0">
              <a:solidFill>
                <a:schemeClr val="bg1"/>
              </a:solidFill>
            </a:endParaRPr>
          </a:p>
        </p:txBody>
      </p:sp>
    </p:spTree>
    <p:custDataLst>
      <p:tags r:id="rId1"/>
    </p:custDataLst>
    <p:extLst>
      <p:ext uri="{BB962C8B-B14F-4D97-AF65-F5344CB8AC3E}">
        <p14:creationId xmlns:p14="http://schemas.microsoft.com/office/powerpoint/2010/main" val="256276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References contd.</a:t>
            </a:r>
          </a:p>
        </p:txBody>
      </p:sp>
      <p:sp>
        <p:nvSpPr>
          <p:cNvPr id="3" name="TextBox 2">
            <a:extLst>
              <a:ext uri="{FF2B5EF4-FFF2-40B4-BE49-F238E27FC236}">
                <a16:creationId xmlns:a16="http://schemas.microsoft.com/office/drawing/2014/main" id="{6A86DC39-31A4-2D51-1B8C-77508B700F36}"/>
              </a:ext>
            </a:extLst>
          </p:cNvPr>
          <p:cNvSpPr txBox="1"/>
          <p:nvPr/>
        </p:nvSpPr>
        <p:spPr>
          <a:xfrm>
            <a:off x="462443" y="1986238"/>
            <a:ext cx="10046166" cy="3788858"/>
          </a:xfrm>
          <a:prstGeom prst="rect">
            <a:avLst/>
          </a:prstGeom>
          <a:noFill/>
        </p:spPr>
        <p:txBody>
          <a:bodyPr wrap="square">
            <a:spAutoFit/>
          </a:bodyPr>
          <a:lstStyle/>
          <a:p>
            <a:pPr>
              <a:lnSpc>
                <a:spcPct val="150000"/>
              </a:lnSpc>
            </a:pPr>
            <a:r>
              <a:rPr lang="en-NZ" sz="1800" dirty="0">
                <a:solidFill>
                  <a:schemeClr val="bg1"/>
                </a:solidFill>
              </a:rPr>
              <a:t>Swales, J. M., &amp; Feak, C. B. (1994). </a:t>
            </a:r>
            <a:r>
              <a:rPr lang="en-NZ" sz="1800" i="1" dirty="0">
                <a:solidFill>
                  <a:schemeClr val="bg1"/>
                </a:solidFill>
              </a:rPr>
              <a:t>Academic writing for graduate  students</a:t>
            </a:r>
            <a:r>
              <a:rPr lang="en-NZ" sz="1800" dirty="0">
                <a:solidFill>
                  <a:schemeClr val="bg1"/>
                </a:solidFill>
              </a:rPr>
              <a:t>.  The University of Michigan 	Press.</a:t>
            </a:r>
          </a:p>
          <a:p>
            <a:pPr>
              <a:lnSpc>
                <a:spcPct val="150000"/>
              </a:lnSpc>
            </a:pPr>
            <a:r>
              <a:rPr lang="en-NZ" sz="1800" dirty="0">
                <a:solidFill>
                  <a:schemeClr val="bg1"/>
                </a:solidFill>
              </a:rPr>
              <a:t>Taylor, D. (2001). </a:t>
            </a:r>
            <a:r>
              <a:rPr lang="en-NZ" sz="1800" i="1" dirty="0">
                <a:solidFill>
                  <a:schemeClr val="bg1"/>
                </a:solidFill>
              </a:rPr>
              <a:t>Writing a literature review in the health sciences and social work. </a:t>
            </a:r>
            <a:r>
              <a:rPr lang="en-NZ" sz="1800" dirty="0">
                <a:solidFill>
                  <a:schemeClr val="bg1"/>
                </a:solidFill>
              </a:rPr>
              <a:t>The University of 	Toronto, Health Sciences Writing Centre. http:www.utoronto.ca/hswriting/lit-review.htm  </a:t>
            </a:r>
          </a:p>
          <a:p>
            <a:pPr>
              <a:lnSpc>
                <a:spcPct val="150000"/>
              </a:lnSpc>
            </a:pPr>
            <a:r>
              <a:rPr lang="en-NZ" sz="1800" dirty="0">
                <a:solidFill>
                  <a:schemeClr val="bg1"/>
                </a:solidFill>
              </a:rPr>
              <a:t>Whitehead, A. J. (2001). </a:t>
            </a:r>
            <a:r>
              <a:rPr lang="en-NZ" sz="1800" i="1" dirty="0">
                <a:solidFill>
                  <a:schemeClr val="bg1"/>
                </a:solidFill>
              </a:rPr>
              <a:t>Teacher burnout: A study of occupational burnout in New Zealand school 	teachers</a:t>
            </a:r>
            <a:r>
              <a:rPr lang="en-NZ" sz="1800" dirty="0">
                <a:solidFill>
                  <a:schemeClr val="bg1"/>
                </a:solidFill>
              </a:rPr>
              <a:t>. Unpublished doctoral dissertation, Massey University, Auckland.</a:t>
            </a:r>
          </a:p>
          <a:p>
            <a:pPr>
              <a:lnSpc>
                <a:spcPct val="150000"/>
              </a:lnSpc>
            </a:pPr>
            <a:r>
              <a:rPr lang="en-NZ" sz="1800" dirty="0">
                <a:solidFill>
                  <a:schemeClr val="bg1"/>
                </a:solidFill>
              </a:rPr>
              <a:t>Willemsen, M. C., &amp; de Zwart, W. M. (1999). </a:t>
            </a:r>
            <a:r>
              <a:rPr lang="en-GB" sz="1800" dirty="0">
                <a:solidFill>
                  <a:schemeClr val="bg1"/>
                </a:solidFill>
              </a:rPr>
              <a:t>The effectiveness of policy and health education strategies 	for reducing adolescent smoking: A review of the evidence. </a:t>
            </a:r>
            <a:r>
              <a:rPr lang="en-GB" sz="1800" i="1" dirty="0">
                <a:solidFill>
                  <a:schemeClr val="bg1"/>
                </a:solidFill>
              </a:rPr>
              <a:t>Journal of Adolescence</a:t>
            </a:r>
            <a:r>
              <a:rPr lang="en-GB" sz="1800" dirty="0">
                <a:solidFill>
                  <a:schemeClr val="bg1"/>
                </a:solidFill>
              </a:rPr>
              <a:t>, </a:t>
            </a:r>
            <a:r>
              <a:rPr lang="en-GB" sz="1800" i="1" dirty="0">
                <a:solidFill>
                  <a:schemeClr val="bg1"/>
                </a:solidFill>
              </a:rPr>
              <a:t>22</a:t>
            </a:r>
            <a:r>
              <a:rPr lang="en-GB" sz="1800" dirty="0">
                <a:solidFill>
                  <a:schemeClr val="bg1"/>
                </a:solidFill>
              </a:rPr>
              <a:t>(5), 587-	599.</a:t>
            </a:r>
            <a:r>
              <a:rPr lang="en-NZ" sz="1800" dirty="0">
                <a:solidFill>
                  <a:schemeClr val="bg1"/>
                </a:solidFill>
              </a:rPr>
              <a:t> </a:t>
            </a:r>
          </a:p>
        </p:txBody>
      </p:sp>
    </p:spTree>
    <p:custDataLst>
      <p:tags r:id="rId1"/>
    </p:custDataLst>
    <p:extLst>
      <p:ext uri="{BB962C8B-B14F-4D97-AF65-F5344CB8AC3E}">
        <p14:creationId xmlns:p14="http://schemas.microsoft.com/office/powerpoint/2010/main" val="357394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2" name="Content Placeholder 2">
            <a:extLst>
              <a:ext uri="{FF2B5EF4-FFF2-40B4-BE49-F238E27FC236}">
                <a16:creationId xmlns:a16="http://schemas.microsoft.com/office/drawing/2014/main" id="{2940ACEF-67EC-979D-7C00-3DFEEDAD0E94}"/>
              </a:ext>
            </a:extLst>
          </p:cNvPr>
          <p:cNvSpPr txBox="1">
            <a:spLocks/>
          </p:cNvSpPr>
          <p:nvPr/>
        </p:nvSpPr>
        <p:spPr>
          <a:xfrm>
            <a:off x="796954" y="2021748"/>
            <a:ext cx="11309017" cy="3687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FFC000"/>
                </a:solidFill>
                <a:hlinkClick r:id="rId3">
                  <a:extLst>
                    <a:ext uri="{A12FA001-AC4F-418D-AE19-62706E023703}">
                      <ahyp:hlinkClr xmlns:ahyp="http://schemas.microsoft.com/office/drawing/2018/hyperlinkcolor" val="tx"/>
                    </a:ext>
                  </a:extLst>
                </a:hlinkClick>
              </a:rPr>
              <a:t>Individual Support</a:t>
            </a:r>
            <a:r>
              <a:rPr lang="en-US" sz="1400" dirty="0">
                <a:solidFill>
                  <a:srgbClr val="FFC000"/>
                </a:solidFill>
              </a:rPr>
              <a:t>: </a:t>
            </a:r>
            <a:r>
              <a:rPr lang="en-US" sz="1400" dirty="0"/>
              <a:t>Want to discuss your assignment before you hand it in? Want to discuss study skills (e.g. how to manage time)? Book an appointment at </a:t>
            </a:r>
            <a:r>
              <a:rPr lang="en-NZ" sz="1400" u="sng" dirty="0">
                <a:solidFill>
                  <a:srgbClr val="FFC000"/>
                </a:solidFill>
              </a:rPr>
              <a:t>https://massey-nz.libcal.com/</a:t>
            </a:r>
            <a:r>
              <a:rPr lang="en-NZ" sz="1400" u="sng" dirty="0"/>
              <a:t> </a:t>
            </a:r>
          </a:p>
          <a:p>
            <a:r>
              <a:rPr lang="en-US" sz="1400" b="1" dirty="0">
                <a:solidFill>
                  <a:srgbClr val="FFC000"/>
                </a:solidFill>
                <a:hlinkClick r:id="rId4">
                  <a:extLst>
                    <a:ext uri="{A12FA001-AC4F-418D-AE19-62706E023703}">
                      <ahyp:hlinkClr xmlns:ahyp="http://schemas.microsoft.com/office/drawing/2018/hyperlinkcolor" val="tx"/>
                    </a:ext>
                  </a:extLst>
                </a:hlinkClick>
              </a:rPr>
              <a:t>Pre-Reading Service</a:t>
            </a:r>
            <a:r>
              <a:rPr lang="en-US" sz="1400" b="1" dirty="0">
                <a:solidFill>
                  <a:srgbClr val="FFC000"/>
                </a:solidFill>
              </a:rPr>
              <a:t>: </a:t>
            </a:r>
            <a:r>
              <a:rPr lang="en-US" sz="1400" dirty="0"/>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400" b="1" dirty="0">
                <a:solidFill>
                  <a:srgbClr val="FFC000"/>
                </a:solidFill>
                <a:hlinkClick r:id="rId5">
                  <a:extLst>
                    <a:ext uri="{A12FA001-AC4F-418D-AE19-62706E023703}">
                      <ahyp:hlinkClr xmlns:ahyp="http://schemas.microsoft.com/office/drawing/2018/hyperlinkcolor" val="tx"/>
                    </a:ext>
                  </a:extLst>
                </a:hlinkClick>
              </a:rPr>
              <a:t>Workshops</a:t>
            </a:r>
            <a:r>
              <a:rPr lang="en-US" sz="1400" b="1" dirty="0">
                <a:solidFill>
                  <a:srgbClr val="FFC000"/>
                </a:solidFill>
              </a:rPr>
              <a:t>: </a:t>
            </a:r>
            <a:r>
              <a:rPr lang="en-US" sz="1400" dirty="0"/>
              <a:t>Seminars and workshops are run on campus and online, which can help you with writing and study skills, such as essay writing, referencing, and writing research proposals. See here for </a:t>
            </a:r>
            <a:r>
              <a:rPr lang="en-US" sz="1400" dirty="0" err="1"/>
              <a:t>programmes</a:t>
            </a:r>
            <a:r>
              <a:rPr lang="en-US" sz="1400" dirty="0"/>
              <a:t> and registration details. See </a:t>
            </a:r>
            <a:r>
              <a:rPr lang="en-NZ" sz="1400" dirty="0">
                <a:solidFill>
                  <a:srgbClr val="FFC000"/>
                </a:solidFill>
                <a:hlinkClick r:id="rId6">
                  <a:extLst>
                    <a:ext uri="{A12FA001-AC4F-418D-AE19-62706E023703}">
                      <ahyp:hlinkClr xmlns:ahyp="http://schemas.microsoft.com/office/drawing/2018/hyperlinkcolor" val="tx"/>
                    </a:ext>
                  </a:extLst>
                </a:hlinkClick>
              </a:rPr>
              <a:t>http://owll.massey.ac.nz/about-OWLL/workshops.php</a:t>
            </a:r>
            <a:endParaRPr lang="en-NZ" sz="1400" dirty="0">
              <a:solidFill>
                <a:srgbClr val="FFC000"/>
              </a:solidFill>
            </a:endParaRPr>
          </a:p>
          <a:p>
            <a:r>
              <a:rPr lang="en-US" sz="1400" b="1" dirty="0">
                <a:solidFill>
                  <a:srgbClr val="FFC000"/>
                </a:solidFill>
                <a:hlinkClick r:id="rId7">
                  <a:extLst>
                    <a:ext uri="{A12FA001-AC4F-418D-AE19-62706E023703}">
                      <ahyp:hlinkClr xmlns:ahyp="http://schemas.microsoft.com/office/drawing/2018/hyperlinkcolor" val="tx"/>
                    </a:ext>
                  </a:extLst>
                </a:hlinkClick>
              </a:rPr>
              <a:t>Academic Q+A</a:t>
            </a:r>
            <a:r>
              <a:rPr lang="en-US" sz="1400" b="1" dirty="0">
                <a:solidFill>
                  <a:srgbClr val="FFC000"/>
                </a:solidFill>
              </a:rPr>
              <a:t> </a:t>
            </a:r>
            <a:r>
              <a:rPr lang="en-US" sz="1400" b="1" dirty="0">
                <a:solidFill>
                  <a:srgbClr val="FFC000"/>
                </a:solidFill>
                <a:hlinkClick r:id="rId8">
                  <a:extLst>
                    <a:ext uri="{A12FA001-AC4F-418D-AE19-62706E023703}">
                      <ahyp:hlinkClr xmlns:ahyp="http://schemas.microsoft.com/office/drawing/2018/hyperlinkcolor" val="tx"/>
                    </a:ext>
                  </a:extLst>
                </a:hlinkClick>
              </a:rPr>
              <a:t>forum</a:t>
            </a:r>
            <a:r>
              <a:rPr lang="en-US" sz="1400" b="1" dirty="0">
                <a:solidFill>
                  <a:srgbClr val="FFC000"/>
                </a:solidFill>
              </a:rPr>
              <a:t>: </a:t>
            </a:r>
            <a:r>
              <a:rPr lang="en-US" sz="1400" dirty="0"/>
              <a:t>Ask our consultants a question about academic writing and/or study </a:t>
            </a:r>
            <a:r>
              <a:rPr lang="en-NZ" sz="1400" dirty="0"/>
              <a:t>skills. </a:t>
            </a:r>
            <a:r>
              <a:rPr lang="en-US" sz="1400" dirty="0"/>
              <a:t>The Q &amp; A forum is a place for students to receive help with quick, study-related questions. You can access the forum through the Academic Writing and Learning Support site on your Stream homepage.</a:t>
            </a:r>
            <a:endParaRPr lang="en-NZ" sz="1400" dirty="0"/>
          </a:p>
          <a:p>
            <a:r>
              <a:rPr lang="en-US" sz="1400" b="1" dirty="0">
                <a:solidFill>
                  <a:srgbClr val="FFC000"/>
                </a:solidFill>
                <a:hlinkClick r:id="rId9">
                  <a:extLst>
                    <a:ext uri="{A12FA001-AC4F-418D-AE19-62706E023703}">
                      <ahyp:hlinkClr xmlns:ahyp="http://schemas.microsoft.com/office/drawing/2018/hyperlinkcolor" val="tx"/>
                    </a:ext>
                  </a:extLst>
                </a:hlinkClick>
              </a:rPr>
              <a:t>OWLL</a:t>
            </a:r>
            <a:r>
              <a:rPr lang="en-US" sz="1400" b="1" dirty="0">
                <a:solidFill>
                  <a:srgbClr val="FFC000"/>
                </a:solidFill>
              </a:rPr>
              <a:t>: </a:t>
            </a:r>
            <a:r>
              <a:rPr lang="en-US" sz="1400" dirty="0"/>
              <a:t>Information about academic writing and study skills, including assignment planning, </a:t>
            </a:r>
            <a:r>
              <a:rPr lang="en-NZ" sz="1400" dirty="0"/>
              <a:t>essays, reports, and referencing. Go to </a:t>
            </a:r>
            <a:r>
              <a:rPr lang="en-NZ" sz="1400" dirty="0">
                <a:solidFill>
                  <a:srgbClr val="FFC000"/>
                </a:solidFill>
                <a:hlinkClick r:id="rId9">
                  <a:extLst>
                    <a:ext uri="{A12FA001-AC4F-418D-AE19-62706E023703}">
                      <ahyp:hlinkClr xmlns:ahyp="http://schemas.microsoft.com/office/drawing/2018/hyperlinkcolor" val="tx"/>
                    </a:ext>
                  </a:extLst>
                </a:hlinkClick>
              </a:rPr>
              <a:t>http://owll.massey.ac.nz/index.php</a:t>
            </a:r>
            <a:endParaRPr lang="en-NZ" sz="1400" dirty="0">
              <a:solidFill>
                <a:srgbClr val="FFC000"/>
              </a:solidFill>
            </a:endParaRPr>
          </a:p>
          <a:p>
            <a:r>
              <a:rPr lang="en-US" sz="1400" b="1" dirty="0">
                <a:solidFill>
                  <a:srgbClr val="FFC000"/>
                </a:solidFill>
                <a:hlinkClick r:id="rId10">
                  <a:extLst>
                    <a:ext uri="{A12FA001-AC4F-418D-AE19-62706E023703}">
                      <ahyp:hlinkClr xmlns:ahyp="http://schemas.microsoft.com/office/drawing/2018/hyperlinkcolor" val="tx"/>
                    </a:ext>
                  </a:extLst>
                </a:hlinkClick>
              </a:rPr>
              <a:t>Disability Services</a:t>
            </a:r>
            <a:r>
              <a:rPr lang="en-US" sz="1400" b="1" dirty="0">
                <a:solidFill>
                  <a:srgbClr val="FFC000"/>
                </a:solidFill>
              </a:rPr>
              <a:t>: </a:t>
            </a:r>
            <a:r>
              <a:rPr lang="en-US" sz="1400" dirty="0"/>
              <a:t>A range of services and support for students who have health and disability issues that are impacting their study.</a:t>
            </a:r>
          </a:p>
          <a:p>
            <a:r>
              <a:rPr lang="en-US" sz="1400" b="1" dirty="0">
                <a:solidFill>
                  <a:srgbClr val="FFC000"/>
                </a:solidFill>
                <a:hlinkClick r:id="rId11">
                  <a:extLst>
                    <a:ext uri="{A12FA001-AC4F-418D-AE19-62706E023703}">
                      <ahyp:hlinkClr xmlns:ahyp="http://schemas.microsoft.com/office/drawing/2018/hyperlinkcolor" val="tx"/>
                    </a:ext>
                  </a:extLst>
                </a:hlinkClick>
              </a:rPr>
              <a:t>Pacific Massey: </a:t>
            </a:r>
            <a:r>
              <a:rPr lang="en-US" sz="1400" dirty="0"/>
              <a:t>Whether studying as an internal or distance student, you can also access Learning support from the Pasifika Learning </a:t>
            </a:r>
            <a:r>
              <a:rPr lang="en-NZ" sz="1400" dirty="0"/>
              <a:t>Advisors.</a:t>
            </a:r>
          </a:p>
          <a:p>
            <a:r>
              <a:rPr lang="fi-FI" sz="1400" b="1" dirty="0">
                <a:solidFill>
                  <a:srgbClr val="FFC000"/>
                </a:solidFill>
                <a:hlinkClick r:id="rId12">
                  <a:extLst>
                    <a:ext uri="{A12FA001-AC4F-418D-AE19-62706E023703}">
                      <ahyp:hlinkClr xmlns:ahyp="http://schemas.microsoft.com/office/drawing/2018/hyperlinkcolor" val="tx"/>
                    </a:ext>
                  </a:extLst>
                </a:hlinkClick>
              </a:rPr>
              <a:t>Te Rau Tauawhi: </a:t>
            </a:r>
            <a:r>
              <a:rPr lang="fi-FI" sz="1400" dirty="0"/>
              <a:t>Ko t</a:t>
            </a:r>
            <a:r>
              <a:rPr lang="fr-FR" sz="1600" dirty="0"/>
              <a:t>ā</a:t>
            </a:r>
            <a:r>
              <a:rPr lang="fi-FI" sz="1400" dirty="0"/>
              <a:t> Te Rau Tauawhi he </a:t>
            </a:r>
            <a:r>
              <a:rPr lang="fr-FR" sz="1600" dirty="0"/>
              <a:t>ā</a:t>
            </a:r>
            <a:r>
              <a:rPr lang="fi-FI" sz="1400" dirty="0"/>
              <a:t>whina i ng</a:t>
            </a:r>
            <a:r>
              <a:rPr lang="fr-FR" sz="1600" dirty="0"/>
              <a:t>ā</a:t>
            </a:r>
            <a:r>
              <a:rPr lang="fi-FI" sz="1400" dirty="0"/>
              <a:t> tauira M</a:t>
            </a:r>
            <a:r>
              <a:rPr lang="fr-FR" sz="1600" dirty="0"/>
              <a:t>ā</a:t>
            </a:r>
            <a:r>
              <a:rPr lang="fi-FI" sz="1400" dirty="0"/>
              <a:t>ori ki te tuku aromatawatai ki Te Reo M</a:t>
            </a:r>
            <a:r>
              <a:rPr lang="fr-FR" sz="1600" dirty="0"/>
              <a:t>ā</a:t>
            </a:r>
            <a:r>
              <a:rPr lang="fi-FI" sz="1400" dirty="0"/>
              <a:t>ori, ki te tautoko hoki i </a:t>
            </a:r>
            <a:br>
              <a:rPr lang="fi-FI" sz="1400" dirty="0"/>
            </a:br>
            <a:r>
              <a:rPr lang="en-US" sz="1400" dirty="0"/>
              <a:t>ng</a:t>
            </a:r>
            <a:r>
              <a:rPr lang="fr-FR" sz="1600" dirty="0"/>
              <a:t>ā</a:t>
            </a:r>
            <a:r>
              <a:rPr lang="en-US" sz="1400" dirty="0"/>
              <a:t> </a:t>
            </a:r>
            <a:r>
              <a:rPr lang="fr-FR" sz="1600" dirty="0"/>
              <a:t>ā</a:t>
            </a:r>
            <a:r>
              <a:rPr lang="en-US" sz="1400" dirty="0" err="1"/>
              <a:t>huatanga</a:t>
            </a:r>
            <a:r>
              <a:rPr lang="en-US" sz="1400" dirty="0"/>
              <a:t> </a:t>
            </a:r>
            <a:r>
              <a:rPr lang="en-US" sz="1400" dirty="0" err="1"/>
              <a:t>whakarite</a:t>
            </a:r>
            <a:r>
              <a:rPr lang="en-US" sz="1400" dirty="0"/>
              <a:t> </a:t>
            </a:r>
            <a:r>
              <a:rPr lang="en-US" sz="1400" dirty="0" err="1"/>
              <a:t>tuhinga</a:t>
            </a:r>
            <a:r>
              <a:rPr lang="en-US" sz="1400" dirty="0"/>
              <a:t>. The </a:t>
            </a:r>
            <a:r>
              <a:rPr lang="fr-FR" sz="1400" dirty="0"/>
              <a:t>Te Rau </a:t>
            </a:r>
            <a:r>
              <a:rPr lang="fr-FR" sz="1400" dirty="0" err="1"/>
              <a:t>Tauawhi</a:t>
            </a:r>
            <a:r>
              <a:rPr lang="fr-FR" sz="1400" dirty="0"/>
              <a:t> </a:t>
            </a:r>
            <a:r>
              <a:rPr lang="fr-FR" sz="1400" dirty="0" err="1"/>
              <a:t>M</a:t>
            </a:r>
            <a:r>
              <a:rPr lang="fr-FR" sz="1600" dirty="0" err="1"/>
              <a:t>ā</a:t>
            </a:r>
            <a:r>
              <a:rPr lang="fr-FR" sz="1400" dirty="0" err="1"/>
              <a:t>ori</a:t>
            </a:r>
            <a:r>
              <a:rPr lang="fr-FR" sz="1400" dirty="0"/>
              <a:t> </a:t>
            </a:r>
            <a:r>
              <a:rPr lang="fr-FR" sz="1400" dirty="0" err="1"/>
              <a:t>Student</a:t>
            </a:r>
            <a:r>
              <a:rPr lang="fr-FR" sz="1400" dirty="0"/>
              <a:t> Centre can </a:t>
            </a:r>
            <a:r>
              <a:rPr lang="en-US" sz="1400" dirty="0"/>
              <a:t>help you to submit your assignment in Te </a:t>
            </a:r>
            <a:r>
              <a:rPr lang="en-US" sz="1400" dirty="0" err="1"/>
              <a:t>Reo</a:t>
            </a:r>
            <a:r>
              <a:rPr lang="en-US" sz="1400" dirty="0"/>
              <a:t> </a:t>
            </a:r>
            <a:br>
              <a:rPr lang="en-US" sz="1400" dirty="0"/>
            </a:br>
            <a:r>
              <a:rPr lang="en-US" sz="1400" dirty="0"/>
              <a:t>M</a:t>
            </a:r>
            <a:r>
              <a:rPr lang="fr-FR" sz="1600" dirty="0"/>
              <a:t>ā</a:t>
            </a:r>
            <a:r>
              <a:rPr lang="en-US" sz="1400" dirty="0" err="1"/>
              <a:t>ori</a:t>
            </a:r>
            <a:r>
              <a:rPr lang="en-US" sz="1400" dirty="0"/>
              <a:t> and provide general assignment structure </a:t>
            </a:r>
            <a:r>
              <a:rPr lang="en-NZ" sz="1400" dirty="0"/>
              <a:t>support.</a:t>
            </a:r>
            <a:endParaRPr lang="en-NZ" sz="1400" dirty="0">
              <a:solidFill>
                <a:srgbClr val="FFC000"/>
              </a:solidFill>
            </a:endParaRPr>
          </a:p>
        </p:txBody>
      </p:sp>
      <p:sp>
        <p:nvSpPr>
          <p:cNvPr id="3" name="TextBox 2">
            <a:extLst>
              <a:ext uri="{FF2B5EF4-FFF2-40B4-BE49-F238E27FC236}">
                <a16:creationId xmlns:a16="http://schemas.microsoft.com/office/drawing/2014/main" id="{728BB35C-21EA-164B-2B3F-931BBC7C01D2}"/>
              </a:ext>
            </a:extLst>
          </p:cNvPr>
          <p:cNvSpPr txBox="1"/>
          <p:nvPr/>
        </p:nvSpPr>
        <p:spPr>
          <a:xfrm>
            <a:off x="6186881" y="486814"/>
            <a:ext cx="4703736" cy="523220"/>
          </a:xfrm>
          <a:prstGeom prst="rect">
            <a:avLst/>
          </a:prstGeom>
          <a:noFill/>
        </p:spPr>
        <p:txBody>
          <a:bodyPr wrap="square" rtlCol="0">
            <a:spAutoFit/>
          </a:bodyPr>
          <a:lstStyle/>
          <a:p>
            <a:pPr algn="ctr"/>
            <a:r>
              <a:rPr lang="en-NZ" sz="2800" dirty="0">
                <a:solidFill>
                  <a:srgbClr val="FFC000"/>
                </a:solidFill>
              </a:rPr>
              <a:t>learnersuccess@massey.ac.nz  </a:t>
            </a:r>
          </a:p>
        </p:txBody>
      </p:sp>
    </p:spTree>
    <p:custDataLst>
      <p:tags r:id="rId1"/>
    </p:custDataLst>
    <p:extLst>
      <p:ext uri="{BB962C8B-B14F-4D97-AF65-F5344CB8AC3E}">
        <p14:creationId xmlns:p14="http://schemas.microsoft.com/office/powerpoint/2010/main" val="39262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75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1000" dirty="0">
              <a:solidFill>
                <a:srgbClr val="004277"/>
              </a:solidFill>
              <a:latin typeface="Arial" panose="020B0604020202020204" pitchFamily="34" charset="0"/>
              <a:ea typeface="+mn-ea"/>
              <a:cs typeface="Arial" panose="020B0604020202020204" pitchFamily="34" charset="0"/>
            </a:endParaRPr>
          </a:p>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Different uses of a literature review in assignments</a:t>
            </a:r>
          </a:p>
        </p:txBody>
      </p:sp>
      <p:sp>
        <p:nvSpPr>
          <p:cNvPr id="3" name="TextBox 2">
            <a:extLst>
              <a:ext uri="{FF2B5EF4-FFF2-40B4-BE49-F238E27FC236}">
                <a16:creationId xmlns:a16="http://schemas.microsoft.com/office/drawing/2014/main" id="{1751BF09-09EC-2AB7-B961-0909D5A60A85}"/>
              </a:ext>
            </a:extLst>
          </p:cNvPr>
          <p:cNvSpPr txBox="1"/>
          <p:nvPr/>
        </p:nvSpPr>
        <p:spPr>
          <a:xfrm>
            <a:off x="771812" y="2611920"/>
            <a:ext cx="7793348" cy="2077492"/>
          </a:xfrm>
          <a:prstGeom prst="rect">
            <a:avLst/>
          </a:prstGeom>
          <a:noFill/>
        </p:spPr>
        <p:txBody>
          <a:bodyPr wrap="square">
            <a:spAutoFit/>
          </a:bodyPr>
          <a:lstStyle/>
          <a:p>
            <a:pPr>
              <a:spcBef>
                <a:spcPct val="50000"/>
              </a:spcBef>
              <a:buFont typeface="Wingdings" pitchFamily="2" charset="2"/>
              <a:buChar char="q"/>
            </a:pPr>
            <a:r>
              <a:rPr lang="en-NZ" sz="2000" dirty="0">
                <a:solidFill>
                  <a:schemeClr val="bg1"/>
                </a:solidFill>
                <a:latin typeface="+mn-lt"/>
              </a:rPr>
              <a:t>    Review leading to research questions/hypotheses</a:t>
            </a:r>
          </a:p>
          <a:p>
            <a:pPr>
              <a:spcBef>
                <a:spcPct val="50000"/>
              </a:spcBef>
              <a:buFont typeface="Wingdings" pitchFamily="2" charset="2"/>
              <a:buChar char="q"/>
            </a:pPr>
            <a:r>
              <a:rPr lang="en-NZ" sz="2000" dirty="0">
                <a:solidFill>
                  <a:schemeClr val="bg1"/>
                </a:solidFill>
                <a:latin typeface="+mn-lt"/>
              </a:rPr>
              <a:t>    Review leading to conclusions on the topic</a:t>
            </a:r>
          </a:p>
          <a:p>
            <a:pPr>
              <a:lnSpc>
                <a:spcPct val="120000"/>
              </a:lnSpc>
            </a:pPr>
            <a:r>
              <a:rPr lang="en-NZ" sz="2000" dirty="0">
                <a:solidFill>
                  <a:schemeClr val="bg1"/>
                </a:solidFill>
                <a:latin typeface="+mn-lt"/>
              </a:rPr>
              <a:t>        (and recommendations)</a:t>
            </a:r>
          </a:p>
          <a:p>
            <a:pPr>
              <a:spcBef>
                <a:spcPct val="50000"/>
              </a:spcBef>
              <a:buFont typeface="Wingdings" pitchFamily="2" charset="2"/>
              <a:buChar char="q"/>
            </a:pPr>
            <a:r>
              <a:rPr lang="en-NZ" sz="2000" dirty="0">
                <a:solidFill>
                  <a:schemeClr val="bg1"/>
                </a:solidFill>
                <a:latin typeface="+mn-lt"/>
              </a:rPr>
              <a:t>    Review leading to new or adapted theoretical  model or </a:t>
            </a:r>
          </a:p>
          <a:p>
            <a:pPr>
              <a:spcBef>
                <a:spcPts val="600"/>
              </a:spcBef>
            </a:pPr>
            <a:r>
              <a:rPr lang="en-NZ" sz="2000" dirty="0">
                <a:solidFill>
                  <a:schemeClr val="bg1"/>
                </a:solidFill>
                <a:latin typeface="+mn-lt"/>
              </a:rPr>
              <a:t>        framework for new model </a:t>
            </a:r>
          </a:p>
        </p:txBody>
      </p:sp>
    </p:spTree>
    <p:custDataLst>
      <p:tags r:id="rId1"/>
    </p:custDataLst>
    <p:extLst>
      <p:ext uri="{BB962C8B-B14F-4D97-AF65-F5344CB8AC3E}">
        <p14:creationId xmlns:p14="http://schemas.microsoft.com/office/powerpoint/2010/main" val="74433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210764" y="1176258"/>
            <a:ext cx="4559882" cy="444370"/>
          </a:xfrm>
          <a:prstGeom prst="rect">
            <a:avLst/>
          </a:prstGeom>
          <a:noFill/>
        </p:spPr>
        <p:txBody>
          <a:bodyPr wrap="square" lIns="94568" tIns="47284" rIns="94568" bIns="47284" rtlCol="0">
            <a:spAutoFit/>
          </a:bodyPr>
          <a:lstStyle/>
          <a:p>
            <a:pPr defTabSz="450578" fontAlgn="base">
              <a:spcBef>
                <a:spcPct val="0"/>
              </a:spcBef>
              <a:spcAft>
                <a:spcPct val="0"/>
              </a:spcAft>
            </a:pPr>
            <a:r>
              <a:rPr lang="en-AU" sz="2267" b="1" dirty="0">
                <a:solidFill>
                  <a:srgbClr val="003399"/>
                </a:solidFill>
                <a:latin typeface="Calibri"/>
                <a:ea typeface="ＭＳ Ｐゴシック" pitchFamily="-28" charset="-128"/>
              </a:rPr>
              <a:t>The story structure of research</a:t>
            </a:r>
            <a:endParaRPr lang="en-NZ" sz="2267" dirty="0">
              <a:solidFill>
                <a:srgbClr val="003399"/>
              </a:solidFill>
              <a:latin typeface="Calibri"/>
              <a:ea typeface="ＭＳ Ｐゴシック" pitchFamily="-28" charset="-128"/>
            </a:endParaRPr>
          </a:p>
        </p:txBody>
      </p:sp>
      <p:sp>
        <p:nvSpPr>
          <p:cNvPr id="3" name="TextBox 2"/>
          <p:cNvSpPr txBox="1"/>
          <p:nvPr/>
        </p:nvSpPr>
        <p:spPr>
          <a:xfrm>
            <a:off x="6240480" y="1620614"/>
            <a:ext cx="4579627" cy="374671"/>
          </a:xfrm>
          <a:prstGeom prst="rect">
            <a:avLst/>
          </a:prstGeom>
          <a:noFill/>
        </p:spPr>
        <p:txBody>
          <a:bodyPr wrap="square" lIns="94568" tIns="47284" rIns="94568" bIns="47284" rtlCol="0">
            <a:spAutoFit/>
          </a:bodyPr>
          <a:lstStyle/>
          <a:p>
            <a:pPr marL="295524" indent="-295524" defTabSz="450578" fontAlgn="base">
              <a:spcBef>
                <a:spcPct val="0"/>
              </a:spcBef>
              <a:spcAft>
                <a:spcPct val="0"/>
              </a:spcAft>
              <a:buFont typeface="Arial" pitchFamily="34" charset="0"/>
              <a:buChar char="•"/>
            </a:pPr>
            <a:r>
              <a:rPr lang="en-AU" sz="1814" dirty="0">
                <a:solidFill>
                  <a:srgbClr val="003399"/>
                </a:solidFill>
                <a:latin typeface="Calibri"/>
                <a:ea typeface="ＭＳ Ｐゴシック" pitchFamily="-28" charset="-128"/>
              </a:rPr>
              <a:t>There’s this important problem or issue... </a:t>
            </a:r>
            <a:endParaRPr lang="en-NZ" sz="1814" dirty="0">
              <a:solidFill>
                <a:srgbClr val="003399"/>
              </a:solidFill>
              <a:latin typeface="Calibri"/>
              <a:ea typeface="ＭＳ Ｐゴシック" pitchFamily="-28" charset="-128"/>
            </a:endParaRPr>
          </a:p>
        </p:txBody>
      </p:sp>
      <p:sp>
        <p:nvSpPr>
          <p:cNvPr id="5" name="TextBox 4"/>
          <p:cNvSpPr txBox="1"/>
          <p:nvPr/>
        </p:nvSpPr>
        <p:spPr>
          <a:xfrm>
            <a:off x="6240479" y="2873976"/>
            <a:ext cx="4359885" cy="653849"/>
          </a:xfrm>
          <a:prstGeom prst="rect">
            <a:avLst/>
          </a:prstGeom>
          <a:noFill/>
        </p:spPr>
        <p:txBody>
          <a:bodyPr wrap="square" lIns="94568" tIns="47284" rIns="94568" bIns="47284" rtlCol="0">
            <a:spAutoFit/>
          </a:bodyPr>
          <a:lstStyle/>
          <a:p>
            <a:pPr marL="310942" indent="-310942" defTabSz="450578" fontAlgn="base">
              <a:spcBef>
                <a:spcPct val="0"/>
              </a:spcBef>
              <a:spcAft>
                <a:spcPct val="0"/>
              </a:spcAft>
              <a:buFont typeface="Arial" pitchFamily="34" charset="0"/>
              <a:buChar char="•"/>
            </a:pPr>
            <a:r>
              <a:rPr lang="en-NZ" sz="1814" dirty="0">
                <a:solidFill>
                  <a:srgbClr val="003399"/>
                </a:solidFill>
                <a:latin typeface="Calibri"/>
                <a:ea typeface="ＭＳ Ｐゴシック" pitchFamily="-28" charset="-128"/>
              </a:rPr>
              <a:t>a specific area requiring more research is this...and it’s important because... </a:t>
            </a:r>
          </a:p>
        </p:txBody>
      </p:sp>
      <p:sp>
        <p:nvSpPr>
          <p:cNvPr id="6" name="TextBox 5"/>
          <p:cNvSpPr txBox="1"/>
          <p:nvPr/>
        </p:nvSpPr>
        <p:spPr>
          <a:xfrm>
            <a:off x="6221601" y="3676780"/>
            <a:ext cx="4366994" cy="374671"/>
          </a:xfrm>
          <a:prstGeom prst="rect">
            <a:avLst/>
          </a:prstGeom>
          <a:noFill/>
        </p:spPr>
        <p:txBody>
          <a:bodyPr wrap="square" lIns="94568" tIns="47284" rIns="94568" bIns="47284" rtlCol="0">
            <a:spAutoFit/>
          </a:bodyPr>
          <a:lstStyle/>
          <a:p>
            <a:pPr marL="295524" indent="-295524" defTabSz="450578" fontAlgn="base">
              <a:spcBef>
                <a:spcPct val="0"/>
              </a:spcBef>
              <a:spcAft>
                <a:spcPct val="0"/>
              </a:spcAft>
              <a:buFont typeface="Arial" pitchFamily="34" charset="0"/>
              <a:buChar char="•"/>
            </a:pPr>
            <a:r>
              <a:rPr lang="en-AU" sz="1814" dirty="0">
                <a:solidFill>
                  <a:srgbClr val="003399"/>
                </a:solidFill>
                <a:latin typeface="Calibri"/>
                <a:ea typeface="ＭＳ Ｐゴシック" pitchFamily="-28" charset="-128"/>
              </a:rPr>
              <a:t> </a:t>
            </a:r>
            <a:r>
              <a:rPr lang="en-AU" sz="1814" u="sng" dirty="0">
                <a:solidFill>
                  <a:srgbClr val="003399"/>
                </a:solidFill>
                <a:latin typeface="Calibri"/>
                <a:ea typeface="ＭＳ Ｐゴシック" pitchFamily="-28" charset="-128"/>
              </a:rPr>
              <a:t>so</a:t>
            </a:r>
            <a:r>
              <a:rPr lang="en-AU" sz="1814" dirty="0">
                <a:solidFill>
                  <a:srgbClr val="003399"/>
                </a:solidFill>
                <a:latin typeface="Calibri"/>
                <a:ea typeface="ＭＳ Ｐゴシック" pitchFamily="-28" charset="-128"/>
              </a:rPr>
              <a:t> what I did was…</a:t>
            </a:r>
            <a:endParaRPr lang="en-NZ" sz="1814" dirty="0">
              <a:solidFill>
                <a:srgbClr val="003399"/>
              </a:solidFill>
              <a:latin typeface="Calibri"/>
              <a:ea typeface="ＭＳ Ｐゴシック" pitchFamily="-28" charset="-128"/>
            </a:endParaRPr>
          </a:p>
        </p:txBody>
      </p:sp>
      <p:sp>
        <p:nvSpPr>
          <p:cNvPr id="7" name="Rectangle 6"/>
          <p:cNvSpPr/>
          <p:nvPr/>
        </p:nvSpPr>
        <p:spPr>
          <a:xfrm>
            <a:off x="6210763" y="4065319"/>
            <a:ext cx="2113945" cy="374671"/>
          </a:xfrm>
          <a:prstGeom prst="rect">
            <a:avLst/>
          </a:prstGeom>
        </p:spPr>
        <p:txBody>
          <a:bodyPr wrap="none" lIns="94568" tIns="47284" rIns="94568" bIns="47284">
            <a:spAutoFit/>
          </a:bodyPr>
          <a:lstStyle/>
          <a:p>
            <a:pPr marL="295524" indent="-295524" defTabSz="450578" fontAlgn="base">
              <a:spcBef>
                <a:spcPct val="0"/>
              </a:spcBef>
              <a:spcAft>
                <a:spcPct val="0"/>
              </a:spcAft>
              <a:buFont typeface="Arial" pitchFamily="34" charset="0"/>
              <a:buChar char="•"/>
            </a:pPr>
            <a:r>
              <a:rPr lang="en-AU" sz="1814" dirty="0">
                <a:solidFill>
                  <a:srgbClr val="003399"/>
                </a:solidFill>
                <a:latin typeface="Calibri"/>
                <a:ea typeface="ＭＳ Ｐゴシック" pitchFamily="-28" charset="-128"/>
              </a:rPr>
              <a:t>and found that….</a:t>
            </a:r>
          </a:p>
        </p:txBody>
      </p:sp>
      <p:sp>
        <p:nvSpPr>
          <p:cNvPr id="8" name="TextBox 7"/>
          <p:cNvSpPr txBox="1"/>
          <p:nvPr/>
        </p:nvSpPr>
        <p:spPr>
          <a:xfrm>
            <a:off x="6203881" y="4659229"/>
            <a:ext cx="4206163" cy="653849"/>
          </a:xfrm>
          <a:prstGeom prst="rect">
            <a:avLst/>
          </a:prstGeom>
          <a:noFill/>
        </p:spPr>
        <p:txBody>
          <a:bodyPr wrap="square" lIns="94568" tIns="47284" rIns="94568" bIns="47284" rtlCol="0">
            <a:spAutoFit/>
          </a:bodyPr>
          <a:lstStyle/>
          <a:p>
            <a:pPr marL="295524" indent="-295524" defTabSz="450578" fontAlgn="base">
              <a:spcBef>
                <a:spcPct val="0"/>
              </a:spcBef>
              <a:spcAft>
                <a:spcPct val="0"/>
              </a:spcAft>
              <a:buFont typeface="Arial" pitchFamily="34" charset="0"/>
              <a:buChar char="•"/>
            </a:pPr>
            <a:r>
              <a:rPr lang="en-AU" sz="1814" dirty="0">
                <a:solidFill>
                  <a:srgbClr val="003399"/>
                </a:solidFill>
                <a:latin typeface="Calibri"/>
                <a:ea typeface="ＭＳ Ｐゴシック" pitchFamily="-28" charset="-128"/>
              </a:rPr>
              <a:t> which means we now know this.</a:t>
            </a:r>
            <a:endParaRPr lang="en-US" sz="1814" dirty="0">
              <a:solidFill>
                <a:srgbClr val="003399"/>
              </a:solidFill>
              <a:latin typeface="Calibri"/>
              <a:ea typeface="ＭＳ Ｐゴシック" pitchFamily="-28" charset="-128"/>
            </a:endParaRPr>
          </a:p>
          <a:p>
            <a:pPr marL="295524" indent="-295524" defTabSz="450578" fontAlgn="base">
              <a:spcBef>
                <a:spcPct val="0"/>
              </a:spcBef>
              <a:spcAft>
                <a:spcPct val="0"/>
              </a:spcAft>
              <a:buFont typeface="Arial" pitchFamily="34" charset="0"/>
              <a:buChar char="•"/>
            </a:pPr>
            <a:endParaRPr lang="en-NZ" sz="1814" dirty="0">
              <a:solidFill>
                <a:prstClr val="black"/>
              </a:solidFill>
              <a:latin typeface="Arial" charset="0"/>
              <a:ea typeface="ＭＳ Ｐゴシック" pitchFamily="-28" charset="-128"/>
            </a:endParaRPr>
          </a:p>
        </p:txBody>
      </p:sp>
      <p:sp>
        <p:nvSpPr>
          <p:cNvPr id="13" name="TextBox 12"/>
          <p:cNvSpPr txBox="1"/>
          <p:nvPr/>
        </p:nvSpPr>
        <p:spPr>
          <a:xfrm>
            <a:off x="6096001" y="6381329"/>
            <a:ext cx="4579627" cy="374671"/>
          </a:xfrm>
          <a:prstGeom prst="rect">
            <a:avLst/>
          </a:prstGeom>
          <a:noFill/>
        </p:spPr>
        <p:txBody>
          <a:bodyPr wrap="square" lIns="94568" tIns="47284" rIns="94568" bIns="47284" rtlCol="0">
            <a:spAutoFit/>
          </a:bodyPr>
          <a:lstStyle/>
          <a:p>
            <a:pPr defTabSz="450578" fontAlgn="base">
              <a:spcBef>
                <a:spcPct val="0"/>
              </a:spcBef>
              <a:spcAft>
                <a:spcPct val="0"/>
              </a:spcAft>
            </a:pPr>
            <a:r>
              <a:rPr lang="en-NZ" sz="1814" dirty="0">
                <a:solidFill>
                  <a:srgbClr val="003399"/>
                </a:solidFill>
                <a:latin typeface="Calibri"/>
                <a:ea typeface="ＭＳ Ｐゴシック" pitchFamily="-28" charset="-128"/>
              </a:rPr>
              <a:t>(Adapted  from </a:t>
            </a:r>
            <a:r>
              <a:rPr lang="en-NZ" sz="1814" dirty="0" err="1">
                <a:solidFill>
                  <a:srgbClr val="003399"/>
                </a:solidFill>
                <a:latin typeface="Calibri"/>
                <a:ea typeface="ＭＳ Ｐゴシック" pitchFamily="-28" charset="-128"/>
              </a:rPr>
              <a:t>Paltridge</a:t>
            </a:r>
            <a:r>
              <a:rPr lang="en-NZ" sz="1814" dirty="0">
                <a:solidFill>
                  <a:srgbClr val="003399"/>
                </a:solidFill>
                <a:latin typeface="Calibri"/>
                <a:ea typeface="ＭＳ Ｐゴシック" pitchFamily="-28" charset="-128"/>
              </a:rPr>
              <a:t> &amp; </a:t>
            </a:r>
            <a:r>
              <a:rPr lang="en-NZ" sz="1814" dirty="0" err="1">
                <a:solidFill>
                  <a:srgbClr val="003399"/>
                </a:solidFill>
                <a:latin typeface="Calibri"/>
                <a:ea typeface="ＭＳ Ｐゴシック" pitchFamily="-28" charset="-128"/>
              </a:rPr>
              <a:t>Starfield</a:t>
            </a:r>
            <a:r>
              <a:rPr lang="en-NZ" sz="1814" dirty="0">
                <a:solidFill>
                  <a:srgbClr val="003399"/>
                </a:solidFill>
                <a:latin typeface="Calibri"/>
                <a:ea typeface="ＭＳ Ｐゴシック" pitchFamily="-28" charset="-128"/>
              </a:rPr>
              <a:t>, 2007)</a:t>
            </a:r>
          </a:p>
        </p:txBody>
      </p:sp>
      <p:pic>
        <p:nvPicPr>
          <p:cNvPr id="18" name="Picture 4" descr="Hourglass"/>
          <p:cNvPicPr>
            <a:picLocks noChangeAspect="1" noChangeArrowheads="1"/>
          </p:cNvPicPr>
          <p:nvPr/>
        </p:nvPicPr>
        <p:blipFill>
          <a:blip r:embed="rId4" cstate="print"/>
          <a:srcRect/>
          <a:stretch>
            <a:fillRect/>
          </a:stretch>
        </p:blipFill>
        <p:spPr bwMode="auto">
          <a:xfrm>
            <a:off x="2367687" y="457990"/>
            <a:ext cx="3900713" cy="5252360"/>
          </a:xfrm>
          <a:prstGeom prst="rect">
            <a:avLst/>
          </a:prstGeom>
          <a:noFill/>
          <a:ln w="9525">
            <a:noFill/>
            <a:miter lim="800000"/>
            <a:headEnd/>
            <a:tailEnd/>
          </a:ln>
        </p:spPr>
      </p:pic>
      <p:sp>
        <p:nvSpPr>
          <p:cNvPr id="15" name="TextBox 14"/>
          <p:cNvSpPr txBox="1"/>
          <p:nvPr/>
        </p:nvSpPr>
        <p:spPr>
          <a:xfrm>
            <a:off x="2209612" y="457990"/>
            <a:ext cx="4167046" cy="542713"/>
          </a:xfrm>
          <a:prstGeom prst="rect">
            <a:avLst/>
          </a:prstGeom>
          <a:solidFill>
            <a:schemeClr val="bg1"/>
          </a:solidFill>
        </p:spPr>
        <p:txBody>
          <a:bodyPr wrap="square" rtlCol="0">
            <a:spAutoFit/>
          </a:bodyPr>
          <a:lstStyle/>
          <a:p>
            <a:pPr defTabSz="450578" fontAlgn="base">
              <a:lnSpc>
                <a:spcPct val="150000"/>
              </a:lnSpc>
              <a:spcBef>
                <a:spcPct val="0"/>
              </a:spcBef>
              <a:spcAft>
                <a:spcPct val="0"/>
              </a:spcAft>
            </a:pPr>
            <a:endParaRPr lang="en-NZ" sz="2176" dirty="0">
              <a:solidFill>
                <a:prstClr val="black"/>
              </a:solidFill>
              <a:latin typeface="Calibri"/>
              <a:ea typeface="ＭＳ Ｐゴシック" pitchFamily="-28" charset="-128"/>
            </a:endParaRPr>
          </a:p>
        </p:txBody>
      </p:sp>
      <p:sp>
        <p:nvSpPr>
          <p:cNvPr id="14" name="TextBox 13"/>
          <p:cNvSpPr txBox="1"/>
          <p:nvPr/>
        </p:nvSpPr>
        <p:spPr>
          <a:xfrm>
            <a:off x="6203881" y="2039081"/>
            <a:ext cx="4738353" cy="653849"/>
          </a:xfrm>
          <a:prstGeom prst="rect">
            <a:avLst/>
          </a:prstGeom>
          <a:noFill/>
        </p:spPr>
        <p:txBody>
          <a:bodyPr wrap="square" lIns="94568" tIns="47284" rIns="94568" bIns="47284" rtlCol="0">
            <a:spAutoFit/>
          </a:bodyPr>
          <a:lstStyle/>
          <a:p>
            <a:pPr marL="295524" indent="-295524" defTabSz="450578" fontAlgn="base">
              <a:spcBef>
                <a:spcPct val="0"/>
              </a:spcBef>
              <a:spcAft>
                <a:spcPct val="0"/>
              </a:spcAft>
              <a:buFont typeface="Arial" pitchFamily="34" charset="0"/>
              <a:buChar char="•"/>
            </a:pPr>
            <a:r>
              <a:rPr lang="en-NZ" sz="1814" dirty="0">
                <a:solidFill>
                  <a:srgbClr val="003399"/>
                </a:solidFill>
                <a:latin typeface="Calibri"/>
                <a:ea typeface="ＭＳ Ｐゴシック" pitchFamily="-28" charset="-128"/>
              </a:rPr>
              <a:t>and researchers understand some areas of the problem </a:t>
            </a:r>
            <a:r>
              <a:rPr lang="en-NZ" sz="1814" u="sng" dirty="0">
                <a:solidFill>
                  <a:srgbClr val="003399"/>
                </a:solidFill>
                <a:latin typeface="Calibri"/>
                <a:ea typeface="ＭＳ Ｐゴシック" pitchFamily="-28" charset="-128"/>
              </a:rPr>
              <a:t>but</a:t>
            </a:r>
            <a:r>
              <a:rPr lang="en-NZ" sz="1814" dirty="0">
                <a:solidFill>
                  <a:srgbClr val="003399"/>
                </a:solidFill>
                <a:latin typeface="Calibri"/>
                <a:ea typeface="ＭＳ Ｐゴシック" pitchFamily="-28" charset="-128"/>
              </a:rPr>
              <a:t> others need more research</a:t>
            </a:r>
          </a:p>
        </p:txBody>
      </p:sp>
      <p:sp>
        <p:nvSpPr>
          <p:cNvPr id="10" name="TextBox 9"/>
          <p:cNvSpPr txBox="1"/>
          <p:nvPr/>
        </p:nvSpPr>
        <p:spPr>
          <a:xfrm>
            <a:off x="4293137" y="5334721"/>
            <a:ext cx="1436532" cy="371512"/>
          </a:xfrm>
          <a:prstGeom prst="rect">
            <a:avLst/>
          </a:prstGeom>
          <a:noFill/>
        </p:spPr>
        <p:txBody>
          <a:bodyPr wrap="square" rtlCol="0">
            <a:spAutoFit/>
          </a:bodyPr>
          <a:lstStyle/>
          <a:p>
            <a:pPr defTabSz="450578" fontAlgn="base">
              <a:spcBef>
                <a:spcPct val="0"/>
              </a:spcBef>
              <a:spcAft>
                <a:spcPct val="0"/>
              </a:spcAft>
            </a:pPr>
            <a:r>
              <a:rPr lang="en-NZ" sz="1814" dirty="0">
                <a:solidFill>
                  <a:prstClr val="black"/>
                </a:solidFill>
                <a:latin typeface="Calibri"/>
                <a:ea typeface="ＭＳ Ｐゴシック" pitchFamily="-28" charset="-128"/>
              </a:rPr>
              <a:t>Conclusions</a:t>
            </a:r>
          </a:p>
        </p:txBody>
      </p:sp>
      <p:sp>
        <p:nvSpPr>
          <p:cNvPr id="16" name="Text Box 2"/>
          <p:cNvSpPr txBox="1">
            <a:spLocks noChangeArrowheads="1"/>
          </p:cNvSpPr>
          <p:nvPr/>
        </p:nvSpPr>
        <p:spPr bwMode="auto">
          <a:xfrm>
            <a:off x="1443557" y="157376"/>
            <a:ext cx="9083323" cy="497461"/>
          </a:xfrm>
          <a:prstGeom prst="rect">
            <a:avLst/>
          </a:prstGeom>
          <a:solidFill>
            <a:srgbClr val="FFC000"/>
          </a:solidFill>
          <a:ln w="9525">
            <a:noFill/>
            <a:miter lim="800000"/>
            <a:headEnd/>
            <a:tailEnd/>
          </a:ln>
        </p:spPr>
        <p:txBody>
          <a:bodyPr lIns="94568" tIns="47284" rIns="94568" bIns="47284">
            <a:spAutoFit/>
          </a:bodyPr>
          <a:lstStyle/>
          <a:p>
            <a:pPr defTabSz="450578" fontAlgn="base">
              <a:lnSpc>
                <a:spcPct val="90000"/>
              </a:lnSpc>
              <a:spcBef>
                <a:spcPct val="0"/>
              </a:spcBef>
              <a:spcAft>
                <a:spcPct val="0"/>
              </a:spcAft>
              <a:buFont typeface="Wingdings" pitchFamily="2" charset="2"/>
              <a:buChar char="q"/>
            </a:pPr>
            <a:r>
              <a:rPr lang="en-NZ" sz="2902" b="1" dirty="0">
                <a:solidFill>
                  <a:srgbClr val="003164"/>
                </a:solidFill>
                <a:latin typeface="Calibri"/>
                <a:ea typeface="ＭＳ Ｐゴシック" pitchFamily="-28" charset="-128"/>
              </a:rPr>
              <a:t>  Review leading to research question(s) </a:t>
            </a:r>
            <a:endParaRPr lang="en-GB" sz="2902" b="1" dirty="0">
              <a:solidFill>
                <a:srgbClr val="003164"/>
              </a:solidFill>
              <a:latin typeface="Calibri"/>
              <a:ea typeface="ＭＳ Ｐゴシック" pitchFamily="-28" charset="-128"/>
            </a:endParaRPr>
          </a:p>
        </p:txBody>
      </p:sp>
    </p:spTree>
    <p:custDataLst>
      <p:tags r:id="rId1"/>
    </p:custDataLst>
    <p:extLst>
      <p:ext uri="{BB962C8B-B14F-4D97-AF65-F5344CB8AC3E}">
        <p14:creationId xmlns:p14="http://schemas.microsoft.com/office/powerpoint/2010/main" val="14228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62616" y="260648"/>
            <a:ext cx="9083323" cy="447191"/>
          </a:xfrm>
          <a:prstGeom prst="rect">
            <a:avLst/>
          </a:prstGeom>
          <a:solidFill>
            <a:srgbClr val="FFC000"/>
          </a:solidFill>
          <a:ln w="9525">
            <a:noFill/>
            <a:miter lim="800000"/>
            <a:headEnd/>
            <a:tailEnd/>
          </a:ln>
        </p:spPr>
        <p:txBody>
          <a:bodyPr lIns="94568" tIns="47284" rIns="94568" bIns="47284">
            <a:spAutoFit/>
          </a:bodyPr>
          <a:lstStyle/>
          <a:p>
            <a:pPr algn="ctr" defTabSz="450578" fontAlgn="base">
              <a:lnSpc>
                <a:spcPct val="90000"/>
              </a:lnSpc>
              <a:spcBef>
                <a:spcPct val="0"/>
              </a:spcBef>
              <a:spcAft>
                <a:spcPct val="0"/>
              </a:spcAft>
            </a:pPr>
            <a:r>
              <a:rPr lang="en-NZ" sz="2539" b="1" dirty="0">
                <a:solidFill>
                  <a:srgbClr val="002060"/>
                </a:solidFill>
                <a:latin typeface="Arial" charset="0"/>
                <a:ea typeface="ＭＳ Ｐゴシック" pitchFamily="-28" charset="-128"/>
              </a:rPr>
              <a:t>Structure for Introduction </a:t>
            </a:r>
            <a:r>
              <a:rPr lang="en-NZ" sz="2539" dirty="0">
                <a:solidFill>
                  <a:srgbClr val="002060"/>
                </a:solidFill>
                <a:latin typeface="Arial" charset="0"/>
                <a:ea typeface="ＭＳ Ｐゴシック" pitchFamily="-28" charset="-128"/>
                <a:sym typeface="Wingdings"/>
              </a:rPr>
              <a:t></a:t>
            </a:r>
            <a:r>
              <a:rPr lang="en-NZ" sz="2539" b="1" dirty="0">
                <a:solidFill>
                  <a:srgbClr val="002060"/>
                </a:solidFill>
                <a:latin typeface="Arial" charset="0"/>
                <a:ea typeface="ＭＳ Ｐゴシック" pitchFamily="-28" charset="-128"/>
                <a:sym typeface="Wingdings"/>
              </a:rPr>
              <a:t> </a:t>
            </a:r>
            <a:r>
              <a:rPr lang="en-NZ" sz="2539" b="1" dirty="0">
                <a:solidFill>
                  <a:srgbClr val="002060"/>
                </a:solidFill>
                <a:latin typeface="Arial" charset="0"/>
                <a:ea typeface="ＭＳ Ｐゴシック" pitchFamily="-28" charset="-128"/>
              </a:rPr>
              <a:t>Literature Review</a:t>
            </a:r>
            <a:endParaRPr lang="en-GB" sz="2539" b="1" dirty="0">
              <a:solidFill>
                <a:srgbClr val="002060"/>
              </a:solidFill>
              <a:latin typeface="Arial" charset="0"/>
              <a:ea typeface="ＭＳ Ｐゴシック" pitchFamily="-28" charset="-128"/>
            </a:endParaRPr>
          </a:p>
        </p:txBody>
      </p:sp>
      <p:sp>
        <p:nvSpPr>
          <p:cNvPr id="5123" name="AutoShape 3"/>
          <p:cNvSpPr>
            <a:spLocks noChangeArrowheads="1"/>
          </p:cNvSpPr>
          <p:nvPr/>
        </p:nvSpPr>
        <p:spPr bwMode="auto">
          <a:xfrm>
            <a:off x="1630863" y="980728"/>
            <a:ext cx="9082928" cy="4805140"/>
          </a:xfrm>
          <a:custGeom>
            <a:avLst/>
            <a:gdLst>
              <a:gd name="T0" fmla="*/ 5103416 w 21600"/>
              <a:gd name="T1" fmla="*/ 2124869 h 21600"/>
              <a:gd name="T2" fmla="*/ 2916238 w 21600"/>
              <a:gd name="T3" fmla="*/ 4249737 h 21600"/>
              <a:gd name="T4" fmla="*/ 729059 w 21600"/>
              <a:gd name="T5" fmla="*/ 2124869 h 21600"/>
              <a:gd name="T6" fmla="*/ 29162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chemeClr val="accent1"/>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5133" name="Rectangle 13"/>
          <p:cNvSpPr>
            <a:spLocks noChangeArrowheads="1"/>
          </p:cNvSpPr>
          <p:nvPr/>
        </p:nvSpPr>
        <p:spPr bwMode="auto">
          <a:xfrm>
            <a:off x="3638136" y="5785868"/>
            <a:ext cx="4732282" cy="727282"/>
          </a:xfrm>
          <a:prstGeom prst="rect">
            <a:avLst/>
          </a:prstGeom>
          <a:noFill/>
          <a:ln w="28575">
            <a:no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34" name="Text Box 14"/>
          <p:cNvSpPr txBox="1">
            <a:spLocks noChangeArrowheads="1"/>
          </p:cNvSpPr>
          <p:nvPr/>
        </p:nvSpPr>
        <p:spPr bwMode="auto">
          <a:xfrm>
            <a:off x="3875906" y="5785869"/>
            <a:ext cx="4603433" cy="709506"/>
          </a:xfrm>
          <a:prstGeom prst="rect">
            <a:avLst/>
          </a:prstGeom>
          <a:noFill/>
          <a:ln w="28575">
            <a:solidFill>
              <a:srgbClr val="003164"/>
            </a:solidFill>
            <a:miter lim="800000"/>
            <a:headEnd/>
            <a:tailEnd/>
          </a:ln>
        </p:spPr>
        <p:txBody>
          <a:bodyPr wrap="square" lIns="94568" tIns="47284" rIns="94568" bIns="47284">
            <a:spAutoFit/>
          </a:bodyPr>
          <a:lstStyle/>
          <a:p>
            <a:pPr algn="ctr" defTabSz="450578" fontAlgn="base">
              <a:spcAft>
                <a:spcPct val="0"/>
              </a:spcAft>
            </a:pPr>
            <a:r>
              <a:rPr lang="en-GB" sz="1995" b="1" dirty="0">
                <a:solidFill>
                  <a:srgbClr val="002060"/>
                </a:solidFill>
                <a:latin typeface="Calibri" pitchFamily="34" charset="0"/>
                <a:ea typeface="ＭＳ Ｐゴシック" pitchFamily="-28" charset="-128"/>
              </a:rPr>
              <a:t>How your study fills the research gap(s)</a:t>
            </a:r>
          </a:p>
          <a:p>
            <a:pPr algn="ctr" defTabSz="450578" fontAlgn="base">
              <a:spcAft>
                <a:spcPct val="0"/>
              </a:spcAft>
            </a:pPr>
            <a:r>
              <a:rPr lang="en-GB" sz="1995" dirty="0">
                <a:solidFill>
                  <a:srgbClr val="002060"/>
                </a:solidFill>
                <a:latin typeface="Calibri" pitchFamily="34" charset="0"/>
                <a:ea typeface="ＭＳ Ｐゴシック" pitchFamily="-28" charset="-128"/>
              </a:rPr>
              <a:t>Objectives of your research</a:t>
            </a:r>
          </a:p>
        </p:txBody>
      </p:sp>
      <p:sp>
        <p:nvSpPr>
          <p:cNvPr id="11" name="Text Box 15"/>
          <p:cNvSpPr txBox="1">
            <a:spLocks noChangeArrowheads="1"/>
          </p:cNvSpPr>
          <p:nvPr/>
        </p:nvSpPr>
        <p:spPr bwMode="auto">
          <a:xfrm>
            <a:off x="2203317" y="1124745"/>
            <a:ext cx="8243329" cy="709506"/>
          </a:xfrm>
          <a:prstGeom prst="rect">
            <a:avLst/>
          </a:prstGeom>
          <a:noFill/>
          <a:ln w="9525">
            <a:noFill/>
            <a:miter lim="800000"/>
            <a:headEnd/>
            <a:tailEnd/>
          </a:ln>
        </p:spPr>
        <p:txBody>
          <a:bodyPr wrap="square" lIns="94568" tIns="47284" rIns="94568" bIns="47284">
            <a:spAutoFit/>
          </a:bodyPr>
          <a:lstStyle/>
          <a:p>
            <a:pPr algn="ctr" defTabSz="450578" fontAlgn="base">
              <a:spcAft>
                <a:spcPct val="0"/>
              </a:spcAft>
            </a:pPr>
            <a:r>
              <a:rPr lang="en-GB" sz="1995" b="1" dirty="0">
                <a:solidFill>
                  <a:srgbClr val="002060"/>
                </a:solidFill>
                <a:latin typeface="Calibri" pitchFamily="34" charset="0"/>
                <a:ea typeface="ＭＳ Ｐゴシック" pitchFamily="-28" charset="-128"/>
              </a:rPr>
              <a:t>Provide the reader with a context/setting for your research</a:t>
            </a:r>
          </a:p>
          <a:p>
            <a:pPr defTabSz="450578" fontAlgn="base">
              <a:spcAft>
                <a:spcPct val="0"/>
              </a:spcAft>
            </a:pPr>
            <a:r>
              <a:rPr lang="en-GB" sz="1995" u="sng" dirty="0">
                <a:solidFill>
                  <a:srgbClr val="002060"/>
                </a:solidFill>
                <a:latin typeface="Calibri" pitchFamily="34" charset="0"/>
                <a:ea typeface="ＭＳ Ｐゴシック" pitchFamily="-28" charset="-128"/>
              </a:rPr>
              <a:t>General problem</a:t>
            </a:r>
            <a:r>
              <a:rPr lang="en-GB" sz="1995" dirty="0">
                <a:solidFill>
                  <a:srgbClr val="002060"/>
                </a:solidFill>
                <a:latin typeface="Calibri" pitchFamily="34" charset="0"/>
                <a:ea typeface="ＭＳ Ｐゴシック" pitchFamily="-28" charset="-128"/>
              </a:rPr>
              <a:t> requiring attention and evidence of significance of problem</a:t>
            </a:r>
            <a:endParaRPr lang="en-GB" sz="1995" b="1" dirty="0">
              <a:solidFill>
                <a:srgbClr val="002060"/>
              </a:solidFill>
              <a:latin typeface="Calibri" pitchFamily="34" charset="0"/>
              <a:ea typeface="ＭＳ Ｐゴシック" pitchFamily="-28" charset="-128"/>
            </a:endParaRPr>
          </a:p>
        </p:txBody>
      </p:sp>
      <p:sp>
        <p:nvSpPr>
          <p:cNvPr id="12" name="Down Arrow 11"/>
          <p:cNvSpPr/>
          <p:nvPr/>
        </p:nvSpPr>
        <p:spPr>
          <a:xfrm>
            <a:off x="5896155" y="3440846"/>
            <a:ext cx="276172" cy="252028"/>
          </a:xfrm>
          <a:prstGeom prst="downArrow">
            <a:avLst/>
          </a:prstGeom>
          <a:solidFill>
            <a:srgbClr val="0033CC"/>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algn="ctr" defTabSz="450578" fontAlgn="base">
              <a:spcBef>
                <a:spcPct val="0"/>
              </a:spcBef>
              <a:spcAft>
                <a:spcPct val="0"/>
              </a:spcAft>
            </a:pPr>
            <a:endParaRPr lang="en-NZ" sz="1814">
              <a:solidFill>
                <a:srgbClr val="FF0000"/>
              </a:solidFill>
              <a:latin typeface="Calibri"/>
            </a:endParaRPr>
          </a:p>
        </p:txBody>
      </p:sp>
      <p:sp>
        <p:nvSpPr>
          <p:cNvPr id="14" name="Down Arrow 13"/>
          <p:cNvSpPr/>
          <p:nvPr/>
        </p:nvSpPr>
        <p:spPr>
          <a:xfrm>
            <a:off x="5880475" y="5402543"/>
            <a:ext cx="247606" cy="252028"/>
          </a:xfrm>
          <a:prstGeom prst="downArrow">
            <a:avLst/>
          </a:prstGeom>
          <a:solidFill>
            <a:srgbClr val="0033CC"/>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algn="ctr" defTabSz="450578" fontAlgn="base">
              <a:spcBef>
                <a:spcPct val="0"/>
              </a:spcBef>
              <a:spcAft>
                <a:spcPct val="0"/>
              </a:spcAft>
            </a:pPr>
            <a:endParaRPr lang="en-NZ" sz="1814">
              <a:solidFill>
                <a:srgbClr val="FF0000"/>
              </a:solidFill>
              <a:latin typeface="Calibri"/>
            </a:endParaRPr>
          </a:p>
        </p:txBody>
      </p:sp>
      <p:sp>
        <p:nvSpPr>
          <p:cNvPr id="2" name="TextBox 1"/>
          <p:cNvSpPr txBox="1"/>
          <p:nvPr/>
        </p:nvSpPr>
        <p:spPr>
          <a:xfrm>
            <a:off x="6331020" y="5341264"/>
            <a:ext cx="1367850" cy="374671"/>
          </a:xfrm>
          <a:prstGeom prst="rect">
            <a:avLst/>
          </a:prstGeom>
          <a:noFill/>
        </p:spPr>
        <p:txBody>
          <a:bodyPr wrap="square" lIns="94568" tIns="47284" rIns="94568" bIns="47284" rtlCol="0">
            <a:spAutoFit/>
          </a:bodyPr>
          <a:lstStyle/>
          <a:p>
            <a:pPr defTabSz="450578" fontAlgn="base">
              <a:spcBef>
                <a:spcPct val="0"/>
              </a:spcBef>
              <a:spcAft>
                <a:spcPct val="0"/>
              </a:spcAft>
            </a:pPr>
            <a:r>
              <a:rPr lang="en-NZ" sz="1814" i="1" dirty="0">
                <a:solidFill>
                  <a:srgbClr val="FF0000"/>
                </a:solidFill>
                <a:latin typeface="Arial" charset="0"/>
                <a:ea typeface="ＭＳ Ｐゴシック" pitchFamily="-28" charset="-128"/>
              </a:rPr>
              <a:t>Therefore</a:t>
            </a:r>
          </a:p>
        </p:txBody>
      </p:sp>
      <p:sp>
        <p:nvSpPr>
          <p:cNvPr id="18" name="Text Box 15"/>
          <p:cNvSpPr txBox="1">
            <a:spLocks noChangeArrowheads="1"/>
          </p:cNvSpPr>
          <p:nvPr/>
        </p:nvSpPr>
        <p:spPr bwMode="auto">
          <a:xfrm>
            <a:off x="2518859" y="2383168"/>
            <a:ext cx="7624321" cy="1016513"/>
          </a:xfrm>
          <a:prstGeom prst="rect">
            <a:avLst/>
          </a:prstGeom>
          <a:noFill/>
          <a:ln w="9525">
            <a:noFill/>
            <a:miter lim="800000"/>
            <a:headEnd/>
            <a:tailEnd/>
          </a:ln>
        </p:spPr>
        <p:txBody>
          <a:bodyPr wrap="square" lIns="94568" tIns="47284" rIns="94568" bIns="47284">
            <a:spAutoFit/>
          </a:bodyPr>
          <a:lstStyle/>
          <a:p>
            <a:pPr defTabSz="450578" fontAlgn="base">
              <a:spcAft>
                <a:spcPct val="0"/>
              </a:spcAft>
            </a:pPr>
            <a:r>
              <a:rPr lang="en-GB" sz="1995" b="1" dirty="0">
                <a:solidFill>
                  <a:srgbClr val="002060"/>
                </a:solidFill>
                <a:latin typeface="Calibri" pitchFamily="34" charset="0"/>
                <a:ea typeface="ＭＳ Ｐゴシック" pitchFamily="-28" charset="-128"/>
              </a:rPr>
              <a:t>Narrow down to specific aspect of the problem under investigation</a:t>
            </a:r>
          </a:p>
          <a:p>
            <a:pPr algn="ctr" defTabSz="450578" fontAlgn="base">
              <a:spcAft>
                <a:spcPct val="0"/>
              </a:spcAft>
            </a:pPr>
            <a:r>
              <a:rPr lang="en-GB" sz="1995" u="sng" dirty="0">
                <a:solidFill>
                  <a:srgbClr val="002060"/>
                </a:solidFill>
                <a:latin typeface="Calibri" pitchFamily="34" charset="0"/>
                <a:ea typeface="ＭＳ Ｐゴシック" pitchFamily="-28" charset="-128"/>
              </a:rPr>
              <a:t>Your specific topic area </a:t>
            </a:r>
            <a:r>
              <a:rPr lang="en-GB" sz="1995" dirty="0">
                <a:solidFill>
                  <a:srgbClr val="002060"/>
                </a:solidFill>
                <a:latin typeface="Calibri" pitchFamily="34" charset="0"/>
                <a:ea typeface="ＭＳ Ｐゴシック" pitchFamily="-28" charset="-128"/>
              </a:rPr>
              <a:t>– what does the research say about its connection with the problem?     </a:t>
            </a:r>
          </a:p>
        </p:txBody>
      </p:sp>
      <p:sp>
        <p:nvSpPr>
          <p:cNvPr id="19" name="Text Box 15"/>
          <p:cNvSpPr txBox="1">
            <a:spLocks noChangeArrowheads="1"/>
          </p:cNvSpPr>
          <p:nvPr/>
        </p:nvSpPr>
        <p:spPr bwMode="auto">
          <a:xfrm>
            <a:off x="2928424" y="3808499"/>
            <a:ext cx="6487806" cy="1630527"/>
          </a:xfrm>
          <a:prstGeom prst="rect">
            <a:avLst/>
          </a:prstGeom>
          <a:noFill/>
          <a:ln w="9525">
            <a:noFill/>
            <a:miter lim="800000"/>
            <a:headEnd/>
            <a:tailEnd/>
          </a:ln>
        </p:spPr>
        <p:txBody>
          <a:bodyPr wrap="square" lIns="94568" tIns="47284" rIns="94568" bIns="47284">
            <a:spAutoFit/>
          </a:bodyPr>
          <a:lstStyle/>
          <a:p>
            <a:pPr algn="ctr" defTabSz="450578" fontAlgn="base">
              <a:spcAft>
                <a:spcPct val="0"/>
              </a:spcAft>
            </a:pPr>
            <a:r>
              <a:rPr lang="en-GB" sz="1995" b="1" dirty="0">
                <a:solidFill>
                  <a:srgbClr val="002060"/>
                </a:solidFill>
                <a:latin typeface="Calibri" pitchFamily="34" charset="0"/>
                <a:ea typeface="ＭＳ Ｐゴシック" pitchFamily="-28" charset="-128"/>
              </a:rPr>
              <a:t>Critical overview of existing research </a:t>
            </a:r>
          </a:p>
          <a:p>
            <a:pPr algn="ctr" defTabSz="450578" fontAlgn="base">
              <a:spcAft>
                <a:spcPct val="0"/>
              </a:spcAft>
            </a:pPr>
            <a:r>
              <a:rPr lang="en-GB" sz="1995" b="1" dirty="0">
                <a:solidFill>
                  <a:srgbClr val="002060"/>
                </a:solidFill>
                <a:latin typeface="Calibri" pitchFamily="34" charset="0"/>
                <a:ea typeface="ＭＳ Ｐゴシック" pitchFamily="-28" charset="-128"/>
              </a:rPr>
              <a:t>in your specific topic area </a:t>
            </a:r>
          </a:p>
          <a:p>
            <a:pPr algn="ctr" defTabSz="450578" fontAlgn="base">
              <a:spcAft>
                <a:spcPct val="0"/>
              </a:spcAft>
            </a:pPr>
            <a:r>
              <a:rPr lang="en-GB" sz="1995" dirty="0">
                <a:solidFill>
                  <a:srgbClr val="002060"/>
                </a:solidFill>
                <a:latin typeface="Calibri" pitchFamily="34" charset="0"/>
                <a:ea typeface="ＭＳ Ｐゴシック" pitchFamily="-28" charset="-128"/>
              </a:rPr>
              <a:t>What do we already know from existing research? </a:t>
            </a:r>
          </a:p>
          <a:p>
            <a:pPr algn="ctr" defTabSz="450578" fontAlgn="base">
              <a:spcAft>
                <a:spcPct val="0"/>
              </a:spcAft>
            </a:pPr>
            <a:r>
              <a:rPr lang="en-GB" sz="1995" dirty="0">
                <a:solidFill>
                  <a:srgbClr val="002060"/>
                </a:solidFill>
                <a:latin typeface="Calibri" pitchFamily="34" charset="0"/>
                <a:ea typeface="ＭＳ Ｐゴシック" pitchFamily="-28" charset="-128"/>
              </a:rPr>
              <a:t>Which aspects require further research? </a:t>
            </a:r>
          </a:p>
          <a:p>
            <a:pPr defTabSz="450578" fontAlgn="base">
              <a:spcAft>
                <a:spcPct val="0"/>
              </a:spcAft>
            </a:pPr>
            <a:r>
              <a:rPr lang="en-GB" sz="1995" b="1" dirty="0">
                <a:solidFill>
                  <a:srgbClr val="002060"/>
                </a:solidFill>
                <a:latin typeface="Calibri" pitchFamily="34" charset="0"/>
                <a:ea typeface="ＭＳ Ｐゴシック" pitchFamily="-28" charset="-128"/>
              </a:rPr>
              <a:t>                           </a:t>
            </a:r>
            <a:r>
              <a:rPr lang="en-GB" sz="1995" dirty="0">
                <a:solidFill>
                  <a:srgbClr val="002060"/>
                </a:solidFill>
                <a:latin typeface="Calibri" pitchFamily="34" charset="0"/>
                <a:ea typeface="ＭＳ Ｐゴシック" pitchFamily="-28" charset="-128"/>
              </a:rPr>
              <a:t>- what are the gap(s) in the research? </a:t>
            </a:r>
            <a:r>
              <a:rPr lang="en-GB" sz="1995" dirty="0">
                <a:solidFill>
                  <a:srgbClr val="000099"/>
                </a:solidFill>
                <a:latin typeface="Calibri" pitchFamily="34" charset="0"/>
                <a:ea typeface="ＭＳ Ｐゴシック" pitchFamily="-28" charset="-128"/>
              </a:rPr>
              <a:t> </a:t>
            </a:r>
            <a:r>
              <a:rPr lang="en-GB" sz="1995" b="1" dirty="0">
                <a:solidFill>
                  <a:srgbClr val="000099"/>
                </a:solidFill>
                <a:latin typeface="Calibri" pitchFamily="34" charset="0"/>
                <a:ea typeface="ＭＳ Ｐゴシック" pitchFamily="-28" charset="-128"/>
              </a:rPr>
              <a:t>               </a:t>
            </a:r>
          </a:p>
        </p:txBody>
      </p:sp>
      <p:sp>
        <p:nvSpPr>
          <p:cNvPr id="20" name="Down Arrow 19"/>
          <p:cNvSpPr/>
          <p:nvPr/>
        </p:nvSpPr>
        <p:spPr>
          <a:xfrm>
            <a:off x="5888867" y="1968227"/>
            <a:ext cx="276172" cy="252028"/>
          </a:xfrm>
          <a:prstGeom prst="downArrow">
            <a:avLst/>
          </a:prstGeom>
          <a:solidFill>
            <a:srgbClr val="0033CC"/>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algn="ctr" defTabSz="450578" fontAlgn="base">
              <a:spcBef>
                <a:spcPct val="0"/>
              </a:spcBef>
              <a:spcAft>
                <a:spcPct val="0"/>
              </a:spcAft>
            </a:pPr>
            <a:endParaRPr lang="en-NZ" sz="1814">
              <a:solidFill>
                <a:srgbClr val="FF0000"/>
              </a:solidFill>
              <a:latin typeface="Calibri"/>
            </a:endParaRPr>
          </a:p>
        </p:txBody>
      </p:sp>
    </p:spTree>
    <p:custDataLst>
      <p:tags r:id="rId1"/>
    </p:custDataLst>
    <p:extLst>
      <p:ext uri="{BB962C8B-B14F-4D97-AF65-F5344CB8AC3E}">
        <p14:creationId xmlns:p14="http://schemas.microsoft.com/office/powerpoint/2010/main" val="21801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3134">
                                            <p:txEl>
                                              <p:pRg st="0" end="0"/>
                                            </p:txEl>
                                          </p:spTgt>
                                        </p:tgtEl>
                                        <p:attrNameLst>
                                          <p:attrName>style.visibility</p:attrName>
                                        </p:attrNameLst>
                                      </p:cBhvr>
                                      <p:to>
                                        <p:strVal val="visible"/>
                                      </p:to>
                                    </p:set>
                                    <p:animEffect transition="in" filter="fade">
                                      <p:cBhvr>
                                        <p:cTn id="36" dur="500"/>
                                        <p:tgtEl>
                                          <p:spTgt spid="13313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3134">
                                            <p:txEl>
                                              <p:pRg st="1" end="1"/>
                                            </p:txEl>
                                          </p:spTgt>
                                        </p:tgtEl>
                                        <p:attrNameLst>
                                          <p:attrName>style.visibility</p:attrName>
                                        </p:attrNameLst>
                                      </p:cBhvr>
                                      <p:to>
                                        <p:strVal val="visible"/>
                                      </p:to>
                                    </p:set>
                                    <p:animEffect transition="in" filter="fade">
                                      <p:cBhvr>
                                        <p:cTn id="39" dur="500"/>
                                        <p:tgtEl>
                                          <p:spTgt spid="133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2" grpId="0"/>
      <p:bldP spid="18"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76903" y="322789"/>
            <a:ext cx="9083323" cy="497461"/>
          </a:xfrm>
          <a:prstGeom prst="rect">
            <a:avLst/>
          </a:prstGeom>
          <a:solidFill>
            <a:srgbClr val="FFC000"/>
          </a:solidFill>
          <a:ln w="9525">
            <a:noFill/>
            <a:miter lim="800000"/>
            <a:headEnd/>
            <a:tailEnd/>
          </a:ln>
        </p:spPr>
        <p:txBody>
          <a:bodyPr lIns="94568" tIns="47284" rIns="94568" bIns="47284">
            <a:spAutoFit/>
          </a:bodyPr>
          <a:lstStyle/>
          <a:p>
            <a:pPr defTabSz="450578" fontAlgn="base">
              <a:lnSpc>
                <a:spcPct val="90000"/>
              </a:lnSpc>
              <a:spcBef>
                <a:spcPct val="0"/>
              </a:spcBef>
              <a:spcAft>
                <a:spcPct val="0"/>
              </a:spcAft>
              <a:buFont typeface="Wingdings" pitchFamily="2" charset="2"/>
              <a:buChar char="q"/>
            </a:pPr>
            <a:r>
              <a:rPr lang="en-NZ" sz="2902" b="1" dirty="0">
                <a:solidFill>
                  <a:srgbClr val="003164"/>
                </a:solidFill>
                <a:latin typeface="Calibri"/>
                <a:ea typeface="ＭＳ Ｐゴシック" pitchFamily="-28" charset="-128"/>
              </a:rPr>
              <a:t>  Review leading to research question(s) </a:t>
            </a:r>
            <a:endParaRPr lang="en-GB" sz="2902" b="1" dirty="0">
              <a:solidFill>
                <a:srgbClr val="003164"/>
              </a:solidFill>
              <a:latin typeface="Calibri"/>
              <a:ea typeface="ＭＳ Ｐゴシック" pitchFamily="-28" charset="-128"/>
            </a:endParaRPr>
          </a:p>
        </p:txBody>
      </p:sp>
      <p:sp>
        <p:nvSpPr>
          <p:cNvPr id="5123" name="AutoShape 3"/>
          <p:cNvSpPr>
            <a:spLocks noChangeArrowheads="1"/>
          </p:cNvSpPr>
          <p:nvPr/>
        </p:nvSpPr>
        <p:spPr bwMode="auto">
          <a:xfrm>
            <a:off x="1821891" y="1484314"/>
            <a:ext cx="6182314" cy="4249737"/>
          </a:xfrm>
          <a:custGeom>
            <a:avLst/>
            <a:gdLst>
              <a:gd name="T0" fmla="*/ 5103416 w 21600"/>
              <a:gd name="T1" fmla="*/ 2124869 h 21600"/>
              <a:gd name="T2" fmla="*/ 2916238 w 21600"/>
              <a:gd name="T3" fmla="*/ 4249737 h 21600"/>
              <a:gd name="T4" fmla="*/ 729059 w 21600"/>
              <a:gd name="T5" fmla="*/ 2124869 h 21600"/>
              <a:gd name="T6" fmla="*/ 29162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4" name="Text Box 4"/>
          <p:cNvSpPr txBox="1">
            <a:spLocks noChangeArrowheads="1"/>
          </p:cNvSpPr>
          <p:nvPr/>
        </p:nvSpPr>
        <p:spPr bwMode="auto">
          <a:xfrm>
            <a:off x="2355315" y="1484314"/>
            <a:ext cx="5191192" cy="472198"/>
          </a:xfrm>
          <a:prstGeom prst="rect">
            <a:avLst/>
          </a:prstGeom>
          <a:noFill/>
          <a:ln w="9525">
            <a:noFill/>
            <a:miter lim="800000"/>
            <a:headEnd/>
            <a:tailEnd/>
          </a:ln>
        </p:spPr>
        <p:txBody>
          <a:bodyPr lIns="94568" tIns="47284" rIns="94568" bIns="47284">
            <a:spAutoFit/>
          </a:bodyPr>
          <a:lstStyle/>
          <a:p>
            <a:pPr marL="354629" indent="-354629" algn="ctr" defTabSz="450578" fontAlgn="base">
              <a:spcBef>
                <a:spcPct val="50000"/>
              </a:spcBef>
              <a:spcAft>
                <a:spcPct val="0"/>
              </a:spcAft>
            </a:pPr>
            <a:r>
              <a:rPr lang="en-NZ" sz="2086" b="1" dirty="0">
                <a:solidFill>
                  <a:srgbClr val="1F497D"/>
                </a:solidFill>
                <a:latin typeface="Arial" charset="0"/>
                <a:ea typeface="ＭＳ Ｐゴシック" pitchFamily="-28" charset="-128"/>
              </a:rPr>
              <a:t>Previous research on the topic</a:t>
            </a:r>
            <a:r>
              <a:rPr lang="en-NZ" sz="2448" b="1" dirty="0">
                <a:solidFill>
                  <a:srgbClr val="1F497D"/>
                </a:solidFill>
                <a:latin typeface="Arial" charset="0"/>
                <a:ea typeface="ＭＳ Ｐゴシック" pitchFamily="-28" charset="-128"/>
              </a:rPr>
              <a:t> </a:t>
            </a:r>
            <a:endParaRPr lang="en-GB" sz="2448" b="1" dirty="0">
              <a:solidFill>
                <a:srgbClr val="1F497D"/>
              </a:solidFill>
              <a:latin typeface="Arial" charset="0"/>
              <a:ea typeface="ＭＳ Ｐゴシック" pitchFamily="-28" charset="-128"/>
            </a:endParaRPr>
          </a:p>
        </p:txBody>
      </p:sp>
      <p:sp>
        <p:nvSpPr>
          <p:cNvPr id="133125" name="Text Box 5"/>
          <p:cNvSpPr txBox="1">
            <a:spLocks noChangeArrowheads="1"/>
          </p:cNvSpPr>
          <p:nvPr/>
        </p:nvSpPr>
        <p:spPr bwMode="auto">
          <a:xfrm>
            <a:off x="2737292" y="1989138"/>
            <a:ext cx="1565771" cy="1127441"/>
          </a:xfrm>
          <a:prstGeom prst="rect">
            <a:avLst/>
          </a:prstGeom>
          <a:noFill/>
          <a:ln w="9525">
            <a:noFill/>
            <a:miter lim="800000"/>
            <a:headEnd/>
            <a:tailEnd/>
          </a:ln>
        </p:spPr>
        <p:txBody>
          <a:bodyPr wrap="square" lIns="94568" tIns="47284" rIns="94568" bIns="47284">
            <a:spAutoFit/>
          </a:bodyPr>
          <a:lstStyle/>
          <a:p>
            <a:pPr defTabSz="450578" fontAlgn="base">
              <a:lnSpc>
                <a:spcPct val="110000"/>
              </a:lnSpc>
              <a:spcBef>
                <a:spcPct val="0"/>
              </a:spcBef>
              <a:spcAft>
                <a:spcPct val="0"/>
              </a:spcAft>
              <a:buFontTx/>
              <a:buChar char="•"/>
            </a:pPr>
            <a:r>
              <a:rPr lang="en-NZ" sz="2086" dirty="0">
                <a:solidFill>
                  <a:srgbClr val="003164"/>
                </a:solidFill>
                <a:latin typeface="Arial" charset="0"/>
                <a:ea typeface="ＭＳ Ｐゴシック" pitchFamily="-28" charset="-128"/>
              </a:rPr>
              <a:t>  </a:t>
            </a:r>
            <a:r>
              <a:rPr lang="en-NZ" sz="2086" dirty="0">
                <a:solidFill>
                  <a:srgbClr val="1F497D"/>
                </a:solidFill>
                <a:latin typeface="Arial" charset="0"/>
                <a:ea typeface="ＭＳ Ｐゴシック" pitchFamily="-28" charset="-128"/>
              </a:rPr>
              <a:t>Theories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Studies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Reviews</a:t>
            </a:r>
            <a:endParaRPr lang="en-GB" sz="2086" dirty="0">
              <a:solidFill>
                <a:srgbClr val="1F497D"/>
              </a:solidFill>
              <a:latin typeface="Arial" charset="0"/>
              <a:ea typeface="ＭＳ Ｐゴシック" pitchFamily="-28" charset="-128"/>
            </a:endParaRPr>
          </a:p>
        </p:txBody>
      </p:sp>
      <p:sp>
        <p:nvSpPr>
          <p:cNvPr id="133126" name="AutoShape 6"/>
          <p:cNvSpPr>
            <a:spLocks/>
          </p:cNvSpPr>
          <p:nvPr/>
        </p:nvSpPr>
        <p:spPr bwMode="auto">
          <a:xfrm>
            <a:off x="4303063" y="2133601"/>
            <a:ext cx="230533" cy="865188"/>
          </a:xfrm>
          <a:prstGeom prst="rightBrace">
            <a:avLst>
              <a:gd name="adj1" fmla="val 33151"/>
              <a:gd name="adj2" fmla="val 50000"/>
            </a:avLst>
          </a:prstGeom>
          <a:noFill/>
          <a:ln w="28575">
            <a:solidFill>
              <a:srgbClr val="002060"/>
            </a:solidFill>
            <a:round/>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7" name="Text Box 7"/>
          <p:cNvSpPr txBox="1">
            <a:spLocks noChangeArrowheads="1"/>
          </p:cNvSpPr>
          <p:nvPr/>
        </p:nvSpPr>
        <p:spPr bwMode="auto">
          <a:xfrm>
            <a:off x="4569775" y="2025653"/>
            <a:ext cx="3205581" cy="1118079"/>
          </a:xfrm>
          <a:prstGeom prst="rect">
            <a:avLst/>
          </a:prstGeom>
          <a:noFill/>
          <a:ln w="9525">
            <a:noFill/>
            <a:miter lim="800000"/>
            <a:headEnd/>
            <a:tailEnd/>
          </a:ln>
        </p:spPr>
        <p:txBody>
          <a:bodyPr lIns="94568" tIns="47284" rIns="94568" bIns="47284">
            <a:spAutoFit/>
          </a:bodyPr>
          <a:lstStyle/>
          <a:p>
            <a:pPr defTabSz="450578" fontAlgn="base">
              <a:lnSpc>
                <a:spcPct val="120000"/>
              </a:lnSpc>
              <a:spcBef>
                <a:spcPct val="50000"/>
              </a:spcBef>
              <a:spcAft>
                <a:spcPct val="0"/>
              </a:spcAft>
            </a:pPr>
            <a:r>
              <a:rPr lang="en-NZ" sz="1904" i="1" dirty="0">
                <a:solidFill>
                  <a:srgbClr val="1F497D"/>
                </a:solidFill>
                <a:latin typeface="Arial" charset="0"/>
                <a:ea typeface="ＭＳ Ｐゴシック" pitchFamily="-28" charset="-128"/>
              </a:rPr>
              <a:t>What was studied?</a:t>
            </a:r>
          </a:p>
          <a:p>
            <a:pPr defTabSz="450578" fontAlgn="base">
              <a:lnSpc>
                <a:spcPct val="120000"/>
              </a:lnSpc>
              <a:spcBef>
                <a:spcPct val="0"/>
              </a:spcBef>
              <a:spcAft>
                <a:spcPct val="0"/>
              </a:spcAft>
            </a:pPr>
            <a:r>
              <a:rPr lang="en-NZ" sz="1904" i="1" dirty="0">
                <a:solidFill>
                  <a:srgbClr val="1F497D"/>
                </a:solidFill>
                <a:latin typeface="Arial" charset="0"/>
                <a:ea typeface="ＭＳ Ｐゴシック" pitchFamily="-28" charset="-128"/>
              </a:rPr>
              <a:t>How was it studied?</a:t>
            </a:r>
          </a:p>
          <a:p>
            <a:pPr defTabSz="450578" fontAlgn="base">
              <a:lnSpc>
                <a:spcPct val="120000"/>
              </a:lnSpc>
              <a:spcBef>
                <a:spcPct val="0"/>
              </a:spcBef>
              <a:spcAft>
                <a:spcPct val="0"/>
              </a:spcAft>
            </a:pPr>
            <a:r>
              <a:rPr lang="en-NZ" sz="1904" i="1" dirty="0">
                <a:solidFill>
                  <a:srgbClr val="1F497D"/>
                </a:solidFill>
                <a:latin typeface="Arial" charset="0"/>
                <a:ea typeface="ＭＳ Ｐゴシック" pitchFamily="-28" charset="-128"/>
              </a:rPr>
              <a:t>Findings?</a:t>
            </a:r>
            <a:endParaRPr lang="en-GB" sz="1904" i="1" dirty="0">
              <a:solidFill>
                <a:srgbClr val="1F497D"/>
              </a:solidFill>
              <a:latin typeface="Arial" charset="0"/>
              <a:ea typeface="ＭＳ Ｐゴシック" pitchFamily="-28" charset="-128"/>
            </a:endParaRPr>
          </a:p>
        </p:txBody>
      </p:sp>
      <p:sp>
        <p:nvSpPr>
          <p:cNvPr id="133128" name="Text Box 8"/>
          <p:cNvSpPr txBox="1">
            <a:spLocks noChangeArrowheads="1"/>
          </p:cNvSpPr>
          <p:nvPr/>
        </p:nvSpPr>
        <p:spPr bwMode="auto">
          <a:xfrm>
            <a:off x="3119270" y="3357564"/>
            <a:ext cx="3434431" cy="416477"/>
          </a:xfrm>
          <a:prstGeom prst="rect">
            <a:avLst/>
          </a:prstGeom>
          <a:no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086" dirty="0">
                <a:solidFill>
                  <a:srgbClr val="003164"/>
                </a:solidFill>
                <a:latin typeface="Arial" charset="0"/>
                <a:ea typeface="ＭＳ Ｐゴシック" pitchFamily="-28" charset="-128"/>
              </a:rPr>
              <a:t> </a:t>
            </a:r>
            <a:r>
              <a:rPr lang="en-NZ" sz="2086" dirty="0">
                <a:solidFill>
                  <a:srgbClr val="1F497D"/>
                </a:solidFill>
                <a:latin typeface="Arial" charset="0"/>
                <a:ea typeface="ＭＳ Ｐゴシック" pitchFamily="-28" charset="-128"/>
              </a:rPr>
              <a:t>Comparison of findings </a:t>
            </a:r>
            <a:endParaRPr lang="en-GB" sz="2086" i="1" dirty="0">
              <a:solidFill>
                <a:srgbClr val="1F497D"/>
              </a:solidFill>
              <a:latin typeface="Arial" charset="0"/>
              <a:ea typeface="ＭＳ Ｐゴシック" pitchFamily="-28" charset="-128"/>
            </a:endParaRPr>
          </a:p>
        </p:txBody>
      </p:sp>
      <p:sp>
        <p:nvSpPr>
          <p:cNvPr id="133129" name="Text Box 9"/>
          <p:cNvSpPr txBox="1">
            <a:spLocks noChangeArrowheads="1"/>
          </p:cNvSpPr>
          <p:nvPr/>
        </p:nvSpPr>
        <p:spPr bwMode="auto">
          <a:xfrm>
            <a:off x="3423843" y="3716339"/>
            <a:ext cx="3052455" cy="737462"/>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i="1" dirty="0">
                <a:solidFill>
                  <a:srgbClr val="1F497D"/>
                </a:solidFill>
                <a:latin typeface="Arial" charset="0"/>
                <a:ea typeface="ＭＳ Ｐゴシック" pitchFamily="-28" charset="-128"/>
              </a:rPr>
              <a:t>Areas of  agreement          Areas of disagreement</a:t>
            </a:r>
            <a:endParaRPr lang="en-GB" sz="2086" i="1" dirty="0">
              <a:solidFill>
                <a:srgbClr val="1F497D"/>
              </a:solidFill>
              <a:latin typeface="Arial" charset="0"/>
              <a:ea typeface="ＭＳ Ｐゴシック" pitchFamily="-28" charset="-128"/>
            </a:endParaRPr>
          </a:p>
        </p:txBody>
      </p:sp>
      <p:sp>
        <p:nvSpPr>
          <p:cNvPr id="133130" name="Text Box 10"/>
          <p:cNvSpPr txBox="1">
            <a:spLocks noChangeArrowheads="1"/>
          </p:cNvSpPr>
          <p:nvPr/>
        </p:nvSpPr>
        <p:spPr bwMode="auto">
          <a:xfrm>
            <a:off x="3194990" y="4581526"/>
            <a:ext cx="3663282"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2086" dirty="0">
                <a:solidFill>
                  <a:srgbClr val="1F497D"/>
                </a:solidFill>
                <a:latin typeface="Arial" charset="0"/>
                <a:ea typeface="ＭＳ Ｐゴシック" pitchFamily="-28" charset="-128"/>
              </a:rPr>
              <a:t>Contribution of the research</a:t>
            </a:r>
          </a:p>
        </p:txBody>
      </p:sp>
      <p:sp>
        <p:nvSpPr>
          <p:cNvPr id="133131" name="Text Box 11"/>
          <p:cNvSpPr txBox="1">
            <a:spLocks noChangeArrowheads="1"/>
          </p:cNvSpPr>
          <p:nvPr/>
        </p:nvSpPr>
        <p:spPr bwMode="auto">
          <a:xfrm>
            <a:off x="3348121" y="4941890"/>
            <a:ext cx="3663281"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2086" dirty="0">
                <a:solidFill>
                  <a:srgbClr val="1F497D"/>
                </a:solidFill>
                <a:latin typeface="Arial" charset="0"/>
                <a:ea typeface="ＭＳ Ｐゴシック" pitchFamily="-28" charset="-128"/>
              </a:rPr>
              <a:t>Limitations of the research</a:t>
            </a:r>
          </a:p>
        </p:txBody>
      </p:sp>
      <p:sp>
        <p:nvSpPr>
          <p:cNvPr id="133132" name="Text Box 12"/>
          <p:cNvSpPr txBox="1">
            <a:spLocks noChangeArrowheads="1"/>
          </p:cNvSpPr>
          <p:nvPr/>
        </p:nvSpPr>
        <p:spPr bwMode="auto">
          <a:xfrm>
            <a:off x="3423842" y="5300664"/>
            <a:ext cx="3129859"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1F497D"/>
                </a:solidFill>
                <a:latin typeface="Arial" charset="0"/>
                <a:ea typeface="ＭＳ Ｐゴシック" pitchFamily="-28" charset="-128"/>
              </a:rPr>
              <a:t>Gap(s) in the research</a:t>
            </a:r>
            <a:endParaRPr lang="en-GB" sz="2086" dirty="0">
              <a:solidFill>
                <a:srgbClr val="1F497D"/>
              </a:solidFill>
              <a:latin typeface="Arial" charset="0"/>
              <a:ea typeface="ＭＳ Ｐゴシック" pitchFamily="-28" charset="-128"/>
            </a:endParaRPr>
          </a:p>
        </p:txBody>
      </p:sp>
      <p:sp>
        <p:nvSpPr>
          <p:cNvPr id="5133" name="Rectangle 13"/>
          <p:cNvSpPr>
            <a:spLocks noChangeArrowheads="1"/>
          </p:cNvSpPr>
          <p:nvPr/>
        </p:nvSpPr>
        <p:spPr bwMode="auto">
          <a:xfrm>
            <a:off x="3272397" y="5805489"/>
            <a:ext cx="3281305" cy="719137"/>
          </a:xfrm>
          <a:prstGeom prst="rect">
            <a:avLst/>
          </a:prstGeom>
          <a:noFill/>
          <a:ln w="57150">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34" name="Text Box 14"/>
          <p:cNvSpPr txBox="1">
            <a:spLocks noChangeArrowheads="1"/>
          </p:cNvSpPr>
          <p:nvPr/>
        </p:nvSpPr>
        <p:spPr bwMode="auto">
          <a:xfrm>
            <a:off x="3348119" y="5805490"/>
            <a:ext cx="3054137" cy="737462"/>
          </a:xfrm>
          <a:prstGeom prst="rect">
            <a:avLst/>
          </a:prstGeom>
          <a:noFill/>
          <a:ln w="3175">
            <a:noFill/>
            <a:miter lim="800000"/>
            <a:headEnd/>
            <a:tailEnd/>
          </a:ln>
        </p:spPr>
        <p:txBody>
          <a:bodyPr lIns="94568" tIns="47284" rIns="94568" bIns="47284">
            <a:spAutoFit/>
          </a:bodyPr>
          <a:lstStyle/>
          <a:p>
            <a:pPr algn="ctr" defTabSz="450578" fontAlgn="base">
              <a:spcBef>
                <a:spcPct val="50000"/>
              </a:spcBef>
              <a:spcAft>
                <a:spcPct val="0"/>
              </a:spcAft>
            </a:pPr>
            <a:r>
              <a:rPr lang="en-NZ" sz="2086" b="1" dirty="0">
                <a:solidFill>
                  <a:srgbClr val="1F497D"/>
                </a:solidFill>
                <a:latin typeface="Arial" charset="0"/>
                <a:ea typeface="ＭＳ Ｐゴシック" pitchFamily="-28" charset="-128"/>
              </a:rPr>
              <a:t>How your study addresses the gap(s)</a:t>
            </a:r>
            <a:endParaRPr lang="en-GB" sz="2086" b="1" dirty="0">
              <a:solidFill>
                <a:srgbClr val="1F497D"/>
              </a:solidFill>
              <a:latin typeface="Arial" charset="0"/>
              <a:ea typeface="ＭＳ Ｐゴシック" pitchFamily="-28" charset="-128"/>
            </a:endParaRPr>
          </a:p>
        </p:txBody>
      </p:sp>
      <p:sp>
        <p:nvSpPr>
          <p:cNvPr id="133135" name="Text Box 15"/>
          <p:cNvSpPr txBox="1">
            <a:spLocks noChangeArrowheads="1"/>
          </p:cNvSpPr>
          <p:nvPr/>
        </p:nvSpPr>
        <p:spPr bwMode="auto">
          <a:xfrm>
            <a:off x="7011402" y="1989138"/>
            <a:ext cx="3664966" cy="1167003"/>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1995" b="1" dirty="0">
                <a:solidFill>
                  <a:srgbClr val="1F497D"/>
                </a:solidFill>
                <a:latin typeface="Arial" charset="0"/>
                <a:ea typeface="ＭＳ Ｐゴシック" pitchFamily="-28" charset="-128"/>
              </a:rPr>
              <a:t>Positions your own research in the context of previous research on the topic</a:t>
            </a:r>
            <a:endParaRPr lang="en-GB" sz="1995" b="1" dirty="0">
              <a:solidFill>
                <a:srgbClr val="1F497D"/>
              </a:solidFill>
              <a:latin typeface="Arial" charset="0"/>
              <a:ea typeface="ＭＳ Ｐゴシック" pitchFamily="-28" charset="-128"/>
            </a:endParaRPr>
          </a:p>
        </p:txBody>
      </p:sp>
      <p:sp>
        <p:nvSpPr>
          <p:cNvPr id="133136" name="Text Box 16"/>
          <p:cNvSpPr txBox="1">
            <a:spLocks noChangeArrowheads="1"/>
          </p:cNvSpPr>
          <p:nvPr/>
        </p:nvSpPr>
        <p:spPr bwMode="auto">
          <a:xfrm>
            <a:off x="7532869" y="3587659"/>
            <a:ext cx="2670477" cy="798569"/>
          </a:xfrm>
          <a:prstGeom prst="rect">
            <a:avLst/>
          </a:prstGeom>
          <a:solidFill>
            <a:srgbClr val="FFC000"/>
          </a:solidFill>
          <a:ln w="9525">
            <a:solidFill>
              <a:srgbClr val="F6F1E2"/>
            </a:solidFill>
            <a:prstDash val="sysDash"/>
            <a:miter lim="800000"/>
            <a:headEnd/>
            <a:tailEnd/>
          </a:ln>
        </p:spPr>
        <p:txBody>
          <a:bodyPr lIns="94568" tIns="47284" rIns="94568" bIns="47284">
            <a:spAutoFit/>
          </a:bodyPr>
          <a:lstStyle/>
          <a:p>
            <a:pPr algn="ctr" defTabSz="450578" fontAlgn="base">
              <a:lnSpc>
                <a:spcPct val="120000"/>
              </a:lnSpc>
              <a:spcBef>
                <a:spcPct val="50000"/>
              </a:spcBef>
              <a:spcAft>
                <a:spcPct val="0"/>
              </a:spcAft>
            </a:pPr>
            <a:r>
              <a:rPr lang="en-NZ" sz="1995" b="1" dirty="0">
                <a:solidFill>
                  <a:srgbClr val="1F497D"/>
                </a:solidFill>
                <a:latin typeface="Arial" charset="0"/>
                <a:ea typeface="ＭＳ Ｐゴシック" pitchFamily="-28" charset="-128"/>
              </a:rPr>
              <a:t>Creates a space for your research</a:t>
            </a:r>
            <a:endParaRPr lang="en-GB" sz="1995" b="1" dirty="0">
              <a:solidFill>
                <a:srgbClr val="1F497D"/>
              </a:solidFill>
              <a:latin typeface="Arial" charset="0"/>
              <a:ea typeface="ＭＳ Ｐゴシック" pitchFamily="-28" charset="-128"/>
            </a:endParaRPr>
          </a:p>
        </p:txBody>
      </p:sp>
      <p:sp>
        <p:nvSpPr>
          <p:cNvPr id="133137" name="Text Box 17"/>
          <p:cNvSpPr txBox="1">
            <a:spLocks noChangeArrowheads="1"/>
          </p:cNvSpPr>
          <p:nvPr/>
        </p:nvSpPr>
        <p:spPr bwMode="auto">
          <a:xfrm>
            <a:off x="7238696" y="4851326"/>
            <a:ext cx="3437670" cy="798569"/>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1995" b="1" dirty="0">
                <a:solidFill>
                  <a:srgbClr val="1F497D"/>
                </a:solidFill>
                <a:latin typeface="Arial" charset="0"/>
                <a:ea typeface="ＭＳ Ｐゴシック" pitchFamily="-28" charset="-128"/>
              </a:rPr>
              <a:t>Justifies your topic and your methodology</a:t>
            </a:r>
            <a:endParaRPr lang="en-GB" sz="1995" b="1" dirty="0">
              <a:solidFill>
                <a:srgbClr val="1F497D"/>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fade">
                                      <p:cBhvr>
                                        <p:cTn id="7" dur="500"/>
                                        <p:tgtEl>
                                          <p:spTgt spid="133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fade">
                                      <p:cBhvr>
                                        <p:cTn id="12" dur="10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wipe(up)">
                                      <p:cBhvr>
                                        <p:cTn id="17" dur="500"/>
                                        <p:tgtEl>
                                          <p:spTgt spid="13312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3127"/>
                                        </p:tgtEl>
                                        <p:attrNameLst>
                                          <p:attrName>style.visibility</p:attrName>
                                        </p:attrNameLst>
                                      </p:cBhvr>
                                      <p:to>
                                        <p:strVal val="visible"/>
                                      </p:to>
                                    </p:set>
                                    <p:animEffect transition="in" filter="fade">
                                      <p:cBhvr>
                                        <p:cTn id="21" dur="500"/>
                                        <p:tgtEl>
                                          <p:spTgt spid="133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28"/>
                                        </p:tgtEl>
                                        <p:attrNameLst>
                                          <p:attrName>style.visibility</p:attrName>
                                        </p:attrNameLst>
                                      </p:cBhvr>
                                      <p:to>
                                        <p:strVal val="visible"/>
                                      </p:to>
                                    </p:set>
                                    <p:animEffect transition="in" filter="fade">
                                      <p:cBhvr>
                                        <p:cTn id="26" dur="500"/>
                                        <p:tgtEl>
                                          <p:spTgt spid="1331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29"/>
                                        </p:tgtEl>
                                        <p:attrNameLst>
                                          <p:attrName>style.visibility</p:attrName>
                                        </p:attrNameLst>
                                      </p:cBhvr>
                                      <p:to>
                                        <p:strVal val="visible"/>
                                      </p:to>
                                    </p:set>
                                    <p:animEffect transition="in" filter="fade">
                                      <p:cBhvr>
                                        <p:cTn id="31" dur="1000"/>
                                        <p:tgtEl>
                                          <p:spTgt spid="1331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3130"/>
                                        </p:tgtEl>
                                        <p:attrNameLst>
                                          <p:attrName>style.visibility</p:attrName>
                                        </p:attrNameLst>
                                      </p:cBhvr>
                                      <p:to>
                                        <p:strVal val="visible"/>
                                      </p:to>
                                    </p:set>
                                    <p:animEffect transition="in" filter="fade">
                                      <p:cBhvr>
                                        <p:cTn id="36" dur="1000"/>
                                        <p:tgtEl>
                                          <p:spTgt spid="1331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3131"/>
                                        </p:tgtEl>
                                        <p:attrNameLst>
                                          <p:attrName>style.visibility</p:attrName>
                                        </p:attrNameLst>
                                      </p:cBhvr>
                                      <p:to>
                                        <p:strVal val="visible"/>
                                      </p:to>
                                    </p:set>
                                    <p:animEffect transition="in" filter="fade">
                                      <p:cBhvr>
                                        <p:cTn id="41" dur="1000"/>
                                        <p:tgtEl>
                                          <p:spTgt spid="1331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3132"/>
                                        </p:tgtEl>
                                        <p:attrNameLst>
                                          <p:attrName>style.visibility</p:attrName>
                                        </p:attrNameLst>
                                      </p:cBhvr>
                                      <p:to>
                                        <p:strVal val="visible"/>
                                      </p:to>
                                    </p:set>
                                    <p:animEffect transition="in" filter="fade">
                                      <p:cBhvr>
                                        <p:cTn id="46" dur="1000"/>
                                        <p:tgtEl>
                                          <p:spTgt spid="1331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3134"/>
                                        </p:tgtEl>
                                        <p:attrNameLst>
                                          <p:attrName>style.visibility</p:attrName>
                                        </p:attrNameLst>
                                      </p:cBhvr>
                                      <p:to>
                                        <p:strVal val="visible"/>
                                      </p:to>
                                    </p:set>
                                    <p:animEffect transition="in" filter="fade">
                                      <p:cBhvr>
                                        <p:cTn id="51" dur="1000"/>
                                        <p:tgtEl>
                                          <p:spTgt spid="1331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3135"/>
                                        </p:tgtEl>
                                        <p:attrNameLst>
                                          <p:attrName>style.visibility</p:attrName>
                                        </p:attrNameLst>
                                      </p:cBhvr>
                                      <p:to>
                                        <p:strVal val="visible"/>
                                      </p:to>
                                    </p:set>
                                    <p:animEffect transition="in" filter="fade">
                                      <p:cBhvr>
                                        <p:cTn id="56" dur="1000"/>
                                        <p:tgtEl>
                                          <p:spTgt spid="1331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3136"/>
                                        </p:tgtEl>
                                        <p:attrNameLst>
                                          <p:attrName>style.visibility</p:attrName>
                                        </p:attrNameLst>
                                      </p:cBhvr>
                                      <p:to>
                                        <p:strVal val="visible"/>
                                      </p:to>
                                    </p:set>
                                    <p:animEffect transition="in" filter="fade">
                                      <p:cBhvr>
                                        <p:cTn id="61" dur="1000"/>
                                        <p:tgtEl>
                                          <p:spTgt spid="1331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3137"/>
                                        </p:tgtEl>
                                        <p:attrNameLst>
                                          <p:attrName>style.visibility</p:attrName>
                                        </p:attrNameLst>
                                      </p:cBhvr>
                                      <p:to>
                                        <p:strVal val="visible"/>
                                      </p:to>
                                    </p:set>
                                    <p:animEffect transition="in" filter="fade">
                                      <p:cBhvr>
                                        <p:cTn id="66" dur="1000"/>
                                        <p:tgtEl>
                                          <p:spTgt spid="133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5" grpId="0"/>
      <p:bldP spid="133126" grpId="0" animBg="1"/>
      <p:bldP spid="133127" grpId="0"/>
      <p:bldP spid="133128" grpId="0"/>
      <p:bldP spid="133129" grpId="0"/>
      <p:bldP spid="133130" grpId="0"/>
      <p:bldP spid="133131" grpId="0"/>
      <p:bldP spid="133132" grpId="0"/>
      <p:bldP spid="133134" grpId="0"/>
      <p:bldP spid="133135" grpId="0" animBg="1"/>
      <p:bldP spid="133136" grpId="0" animBg="1"/>
      <p:bldP spid="1331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76903" y="322789"/>
            <a:ext cx="9083323" cy="497461"/>
          </a:xfrm>
          <a:prstGeom prst="rect">
            <a:avLst/>
          </a:prstGeom>
          <a:solidFill>
            <a:srgbClr val="FFC000"/>
          </a:solidFill>
          <a:ln w="9525">
            <a:noFill/>
            <a:miter lim="800000"/>
            <a:headEnd/>
            <a:tailEnd/>
          </a:ln>
        </p:spPr>
        <p:txBody>
          <a:bodyPr lIns="94568" tIns="47284" rIns="94568" bIns="47284">
            <a:spAutoFit/>
          </a:bodyPr>
          <a:lstStyle/>
          <a:p>
            <a:pPr defTabSz="450578" fontAlgn="base">
              <a:lnSpc>
                <a:spcPct val="90000"/>
              </a:lnSpc>
              <a:spcBef>
                <a:spcPct val="0"/>
              </a:spcBef>
              <a:spcAft>
                <a:spcPct val="0"/>
              </a:spcAft>
              <a:buFont typeface="Wingdings" pitchFamily="2" charset="2"/>
              <a:buChar char="q"/>
            </a:pPr>
            <a:r>
              <a:rPr lang="en-NZ" sz="2902" b="1" dirty="0">
                <a:solidFill>
                  <a:srgbClr val="003164"/>
                </a:solidFill>
                <a:latin typeface="Calibri"/>
                <a:ea typeface="ＭＳ Ｐゴシック" pitchFamily="-28" charset="-128"/>
              </a:rPr>
              <a:t>  Review leading to conclusions on topic</a:t>
            </a:r>
            <a:endParaRPr lang="en-GB" sz="2902" b="1" dirty="0">
              <a:solidFill>
                <a:srgbClr val="003164"/>
              </a:solidFill>
              <a:latin typeface="Calibri"/>
              <a:ea typeface="ＭＳ Ｐゴシック" pitchFamily="-28" charset="-128"/>
            </a:endParaRPr>
          </a:p>
        </p:txBody>
      </p:sp>
      <p:sp>
        <p:nvSpPr>
          <p:cNvPr id="5123" name="AutoShape 3"/>
          <p:cNvSpPr>
            <a:spLocks noChangeArrowheads="1"/>
          </p:cNvSpPr>
          <p:nvPr/>
        </p:nvSpPr>
        <p:spPr bwMode="auto">
          <a:xfrm>
            <a:off x="1821891" y="1484314"/>
            <a:ext cx="6182314" cy="4249737"/>
          </a:xfrm>
          <a:custGeom>
            <a:avLst/>
            <a:gdLst>
              <a:gd name="T0" fmla="*/ 5103416 w 21600"/>
              <a:gd name="T1" fmla="*/ 2124869 h 21600"/>
              <a:gd name="T2" fmla="*/ 2916238 w 21600"/>
              <a:gd name="T3" fmla="*/ 4249737 h 21600"/>
              <a:gd name="T4" fmla="*/ 729059 w 21600"/>
              <a:gd name="T5" fmla="*/ 2124869 h 21600"/>
              <a:gd name="T6" fmla="*/ 29162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4" name="Text Box 4"/>
          <p:cNvSpPr txBox="1">
            <a:spLocks noChangeArrowheads="1"/>
          </p:cNvSpPr>
          <p:nvPr/>
        </p:nvSpPr>
        <p:spPr bwMode="auto">
          <a:xfrm>
            <a:off x="2355315" y="1484314"/>
            <a:ext cx="5191192" cy="472198"/>
          </a:xfrm>
          <a:prstGeom prst="rect">
            <a:avLst/>
          </a:prstGeom>
          <a:noFill/>
          <a:ln w="9525">
            <a:noFill/>
            <a:miter lim="800000"/>
            <a:headEnd/>
            <a:tailEnd/>
          </a:ln>
        </p:spPr>
        <p:txBody>
          <a:bodyPr lIns="94568" tIns="47284" rIns="94568" bIns="47284">
            <a:spAutoFit/>
          </a:bodyPr>
          <a:lstStyle/>
          <a:p>
            <a:pPr marL="354629" indent="-354629" algn="ctr" defTabSz="450578" fontAlgn="base">
              <a:spcBef>
                <a:spcPct val="50000"/>
              </a:spcBef>
              <a:spcAft>
                <a:spcPct val="0"/>
              </a:spcAft>
            </a:pPr>
            <a:r>
              <a:rPr lang="en-NZ" sz="2086" b="1" dirty="0">
                <a:solidFill>
                  <a:srgbClr val="1F497D"/>
                </a:solidFill>
                <a:latin typeface="Arial" charset="0"/>
                <a:ea typeface="ＭＳ Ｐゴシック" pitchFamily="-28" charset="-128"/>
              </a:rPr>
              <a:t>Previous research on the topic</a:t>
            </a:r>
            <a:r>
              <a:rPr lang="en-NZ" sz="2448" b="1" dirty="0">
                <a:solidFill>
                  <a:srgbClr val="1F497D"/>
                </a:solidFill>
                <a:latin typeface="Arial" charset="0"/>
                <a:ea typeface="ＭＳ Ｐゴシック" pitchFamily="-28" charset="-128"/>
              </a:rPr>
              <a:t> </a:t>
            </a:r>
            <a:endParaRPr lang="en-GB" sz="2448" b="1" dirty="0">
              <a:solidFill>
                <a:srgbClr val="1F497D"/>
              </a:solidFill>
              <a:latin typeface="Arial" charset="0"/>
              <a:ea typeface="ＭＳ Ｐゴシック" pitchFamily="-28" charset="-128"/>
            </a:endParaRPr>
          </a:p>
        </p:txBody>
      </p:sp>
      <p:sp>
        <p:nvSpPr>
          <p:cNvPr id="133125" name="Text Box 5"/>
          <p:cNvSpPr txBox="1">
            <a:spLocks noChangeArrowheads="1"/>
          </p:cNvSpPr>
          <p:nvPr/>
        </p:nvSpPr>
        <p:spPr bwMode="auto">
          <a:xfrm>
            <a:off x="2737291" y="1989138"/>
            <a:ext cx="1985609" cy="1127441"/>
          </a:xfrm>
          <a:prstGeom prst="rect">
            <a:avLst/>
          </a:prstGeom>
          <a:noFill/>
          <a:ln w="9525">
            <a:noFill/>
            <a:miter lim="800000"/>
            <a:headEnd/>
            <a:tailEnd/>
          </a:ln>
        </p:spPr>
        <p:txBody>
          <a:bodyPr lIns="94568" tIns="47284" rIns="94568" bIns="47284">
            <a:spAutoFit/>
          </a:bodyPr>
          <a:lstStyle/>
          <a:p>
            <a:pPr defTabSz="450578" fontAlgn="base">
              <a:lnSpc>
                <a:spcPct val="110000"/>
              </a:lnSpc>
              <a:spcBef>
                <a:spcPct val="0"/>
              </a:spcBef>
              <a:spcAft>
                <a:spcPct val="0"/>
              </a:spcAft>
              <a:buFontTx/>
              <a:buChar char="•"/>
            </a:pPr>
            <a:r>
              <a:rPr lang="en-NZ" sz="2086" dirty="0">
                <a:solidFill>
                  <a:srgbClr val="003164"/>
                </a:solidFill>
                <a:latin typeface="Arial" charset="0"/>
                <a:ea typeface="ＭＳ Ｐゴシック" pitchFamily="-28" charset="-128"/>
              </a:rPr>
              <a:t>  </a:t>
            </a:r>
            <a:r>
              <a:rPr lang="en-NZ" sz="2086" dirty="0">
                <a:solidFill>
                  <a:srgbClr val="1F497D"/>
                </a:solidFill>
                <a:latin typeface="Arial" charset="0"/>
                <a:ea typeface="ＭＳ Ｐゴシック" pitchFamily="-28" charset="-128"/>
              </a:rPr>
              <a:t>Theories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Studies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Reviews</a:t>
            </a:r>
            <a:endParaRPr lang="en-GB" sz="2086" dirty="0">
              <a:solidFill>
                <a:srgbClr val="1F497D"/>
              </a:solidFill>
              <a:latin typeface="Arial" charset="0"/>
              <a:ea typeface="ＭＳ Ｐゴシック" pitchFamily="-28" charset="-128"/>
            </a:endParaRPr>
          </a:p>
        </p:txBody>
      </p:sp>
      <p:sp>
        <p:nvSpPr>
          <p:cNvPr id="133126" name="AutoShape 6"/>
          <p:cNvSpPr>
            <a:spLocks/>
          </p:cNvSpPr>
          <p:nvPr/>
        </p:nvSpPr>
        <p:spPr bwMode="auto">
          <a:xfrm>
            <a:off x="4303063" y="2133601"/>
            <a:ext cx="230533" cy="865188"/>
          </a:xfrm>
          <a:prstGeom prst="rightBrace">
            <a:avLst>
              <a:gd name="adj1" fmla="val 33151"/>
              <a:gd name="adj2" fmla="val 50000"/>
            </a:avLst>
          </a:prstGeom>
          <a:noFill/>
          <a:ln w="28575">
            <a:solidFill>
              <a:srgbClr val="002060"/>
            </a:solidFill>
            <a:round/>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7" name="Text Box 7"/>
          <p:cNvSpPr txBox="1">
            <a:spLocks noChangeArrowheads="1"/>
          </p:cNvSpPr>
          <p:nvPr/>
        </p:nvSpPr>
        <p:spPr bwMode="auto">
          <a:xfrm>
            <a:off x="4569775" y="1916113"/>
            <a:ext cx="3205581" cy="1225353"/>
          </a:xfrm>
          <a:prstGeom prst="rect">
            <a:avLst/>
          </a:prstGeom>
          <a:noFill/>
          <a:ln w="9525">
            <a:noFill/>
            <a:miter lim="800000"/>
            <a:headEnd/>
            <a:tailEnd/>
          </a:ln>
        </p:spPr>
        <p:txBody>
          <a:bodyPr lIns="94568" tIns="47284" rIns="94568" bIns="47284">
            <a:spAutoFit/>
          </a:bodyPr>
          <a:lstStyle/>
          <a:p>
            <a:pPr defTabSz="450578" fontAlgn="base">
              <a:lnSpc>
                <a:spcPct val="120000"/>
              </a:lnSpc>
              <a:spcBef>
                <a:spcPct val="50000"/>
              </a:spcBef>
              <a:spcAft>
                <a:spcPct val="0"/>
              </a:spcAft>
            </a:pPr>
            <a:r>
              <a:rPr lang="en-NZ" sz="2086" i="1" dirty="0">
                <a:solidFill>
                  <a:srgbClr val="1F497D"/>
                </a:solidFill>
                <a:latin typeface="Calibri"/>
                <a:ea typeface="ＭＳ Ｐゴシック" pitchFamily="-28" charset="-128"/>
              </a:rPr>
              <a:t>What was studied?</a:t>
            </a:r>
          </a:p>
          <a:p>
            <a:pPr defTabSz="450578" fontAlgn="base">
              <a:lnSpc>
                <a:spcPct val="120000"/>
              </a:lnSpc>
              <a:spcBef>
                <a:spcPct val="0"/>
              </a:spcBef>
              <a:spcAft>
                <a:spcPct val="0"/>
              </a:spcAft>
            </a:pPr>
            <a:r>
              <a:rPr lang="en-NZ" sz="2086" i="1" dirty="0">
                <a:solidFill>
                  <a:srgbClr val="1F497D"/>
                </a:solidFill>
                <a:latin typeface="Calibri"/>
                <a:ea typeface="ＭＳ Ｐゴシック" pitchFamily="-28" charset="-128"/>
              </a:rPr>
              <a:t>How was it studied?</a:t>
            </a:r>
          </a:p>
          <a:p>
            <a:pPr defTabSz="450578" fontAlgn="base">
              <a:lnSpc>
                <a:spcPct val="120000"/>
              </a:lnSpc>
              <a:spcBef>
                <a:spcPct val="0"/>
              </a:spcBef>
              <a:spcAft>
                <a:spcPct val="0"/>
              </a:spcAft>
            </a:pPr>
            <a:r>
              <a:rPr lang="en-NZ" sz="2086" i="1" dirty="0">
                <a:solidFill>
                  <a:srgbClr val="1F497D"/>
                </a:solidFill>
                <a:latin typeface="Calibri"/>
                <a:ea typeface="ＭＳ Ｐゴシック" pitchFamily="-28" charset="-128"/>
              </a:rPr>
              <a:t>Findings?</a:t>
            </a:r>
            <a:endParaRPr lang="en-GB" sz="2086" i="1" dirty="0">
              <a:solidFill>
                <a:srgbClr val="1F497D"/>
              </a:solidFill>
              <a:latin typeface="Calibri"/>
              <a:ea typeface="ＭＳ Ｐゴシック" pitchFamily="-28" charset="-128"/>
            </a:endParaRPr>
          </a:p>
        </p:txBody>
      </p:sp>
      <p:sp>
        <p:nvSpPr>
          <p:cNvPr id="133128" name="Text Box 8"/>
          <p:cNvSpPr txBox="1">
            <a:spLocks noChangeArrowheads="1"/>
          </p:cNvSpPr>
          <p:nvPr/>
        </p:nvSpPr>
        <p:spPr bwMode="auto">
          <a:xfrm>
            <a:off x="3119270" y="3357564"/>
            <a:ext cx="3434431" cy="416477"/>
          </a:xfrm>
          <a:prstGeom prst="rect">
            <a:avLst/>
          </a:prstGeom>
          <a:no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086" dirty="0">
                <a:solidFill>
                  <a:srgbClr val="003164"/>
                </a:solidFill>
                <a:latin typeface="Arial" charset="0"/>
                <a:ea typeface="ＭＳ Ｐゴシック" pitchFamily="-28" charset="-128"/>
              </a:rPr>
              <a:t> </a:t>
            </a:r>
            <a:r>
              <a:rPr lang="en-NZ" sz="2086" dirty="0">
                <a:solidFill>
                  <a:srgbClr val="1F497D"/>
                </a:solidFill>
                <a:latin typeface="Arial" charset="0"/>
                <a:ea typeface="ＭＳ Ｐゴシック" pitchFamily="-28" charset="-128"/>
              </a:rPr>
              <a:t>Comparison of findings </a:t>
            </a:r>
            <a:endParaRPr lang="en-GB" sz="2086" i="1" dirty="0">
              <a:solidFill>
                <a:srgbClr val="1F497D"/>
              </a:solidFill>
              <a:latin typeface="Arial" charset="0"/>
              <a:ea typeface="ＭＳ Ｐゴシック" pitchFamily="-28" charset="-128"/>
            </a:endParaRPr>
          </a:p>
        </p:txBody>
      </p:sp>
      <p:sp>
        <p:nvSpPr>
          <p:cNvPr id="133129" name="Text Box 9"/>
          <p:cNvSpPr txBox="1">
            <a:spLocks noChangeArrowheads="1"/>
          </p:cNvSpPr>
          <p:nvPr/>
        </p:nvSpPr>
        <p:spPr bwMode="auto">
          <a:xfrm>
            <a:off x="3423843" y="3716339"/>
            <a:ext cx="3052455" cy="737462"/>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i="1" dirty="0">
                <a:solidFill>
                  <a:srgbClr val="1F497D"/>
                </a:solidFill>
                <a:latin typeface="Arial" charset="0"/>
                <a:ea typeface="ＭＳ Ｐゴシック" pitchFamily="-28" charset="-128"/>
              </a:rPr>
              <a:t>Areas of  agreement          Areas of disagreement</a:t>
            </a:r>
            <a:endParaRPr lang="en-GB" sz="2086" i="1" dirty="0">
              <a:solidFill>
                <a:srgbClr val="1F497D"/>
              </a:solidFill>
              <a:latin typeface="Arial" charset="0"/>
              <a:ea typeface="ＭＳ Ｐゴシック" pitchFamily="-28" charset="-128"/>
            </a:endParaRPr>
          </a:p>
        </p:txBody>
      </p:sp>
      <p:sp>
        <p:nvSpPr>
          <p:cNvPr id="133130" name="Text Box 10"/>
          <p:cNvSpPr txBox="1">
            <a:spLocks noChangeArrowheads="1"/>
          </p:cNvSpPr>
          <p:nvPr/>
        </p:nvSpPr>
        <p:spPr bwMode="auto">
          <a:xfrm>
            <a:off x="3194990" y="4581526"/>
            <a:ext cx="3663282"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2086" dirty="0">
                <a:solidFill>
                  <a:srgbClr val="1F497D"/>
                </a:solidFill>
                <a:latin typeface="Arial" charset="0"/>
                <a:ea typeface="ＭＳ Ｐゴシック" pitchFamily="-28" charset="-128"/>
              </a:rPr>
              <a:t>Contribution of the research</a:t>
            </a:r>
          </a:p>
        </p:txBody>
      </p:sp>
      <p:sp>
        <p:nvSpPr>
          <p:cNvPr id="133131" name="Text Box 11"/>
          <p:cNvSpPr txBox="1">
            <a:spLocks noChangeArrowheads="1"/>
          </p:cNvSpPr>
          <p:nvPr/>
        </p:nvSpPr>
        <p:spPr bwMode="auto">
          <a:xfrm>
            <a:off x="3348121" y="4941890"/>
            <a:ext cx="3663281"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US" sz="2086" dirty="0">
                <a:solidFill>
                  <a:srgbClr val="1F497D"/>
                </a:solidFill>
                <a:latin typeface="Arial" charset="0"/>
                <a:ea typeface="ＭＳ Ｐゴシック" pitchFamily="-28" charset="-128"/>
              </a:rPr>
              <a:t>Limitations of the research</a:t>
            </a:r>
          </a:p>
        </p:txBody>
      </p:sp>
      <p:sp>
        <p:nvSpPr>
          <p:cNvPr id="133132" name="Text Box 12"/>
          <p:cNvSpPr txBox="1">
            <a:spLocks noChangeArrowheads="1"/>
          </p:cNvSpPr>
          <p:nvPr/>
        </p:nvSpPr>
        <p:spPr bwMode="auto">
          <a:xfrm>
            <a:off x="3423842" y="5300664"/>
            <a:ext cx="3129859" cy="416477"/>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dirty="0">
                <a:solidFill>
                  <a:srgbClr val="1F497D"/>
                </a:solidFill>
                <a:latin typeface="Arial" charset="0"/>
                <a:ea typeface="ＭＳ Ｐゴシック" pitchFamily="-28" charset="-128"/>
              </a:rPr>
              <a:t>Gap(s) in the research</a:t>
            </a:r>
            <a:endParaRPr lang="en-GB" sz="2086" dirty="0">
              <a:solidFill>
                <a:srgbClr val="1F497D"/>
              </a:solidFill>
              <a:latin typeface="Arial" charset="0"/>
              <a:ea typeface="ＭＳ Ｐゴシック" pitchFamily="-28" charset="-128"/>
            </a:endParaRPr>
          </a:p>
        </p:txBody>
      </p:sp>
      <p:sp>
        <p:nvSpPr>
          <p:cNvPr id="5133" name="Rectangle 13"/>
          <p:cNvSpPr>
            <a:spLocks noChangeArrowheads="1"/>
          </p:cNvSpPr>
          <p:nvPr/>
        </p:nvSpPr>
        <p:spPr bwMode="auto">
          <a:xfrm>
            <a:off x="3272397" y="5805489"/>
            <a:ext cx="3281305" cy="719137"/>
          </a:xfrm>
          <a:prstGeom prst="rect">
            <a:avLst/>
          </a:prstGeom>
          <a:noFill/>
          <a:ln w="38100">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34" name="Text Box 14"/>
          <p:cNvSpPr txBox="1">
            <a:spLocks noChangeArrowheads="1"/>
          </p:cNvSpPr>
          <p:nvPr/>
        </p:nvSpPr>
        <p:spPr bwMode="auto">
          <a:xfrm>
            <a:off x="3348119" y="5805489"/>
            <a:ext cx="3054137" cy="765162"/>
          </a:xfrm>
          <a:prstGeom prst="rect">
            <a:avLst/>
          </a:prstGeom>
          <a:noFill/>
          <a:ln w="3175">
            <a:noFill/>
            <a:miter lim="800000"/>
            <a:headEnd/>
            <a:tailEnd/>
          </a:ln>
        </p:spPr>
        <p:txBody>
          <a:bodyPr lIns="94568" tIns="47284" rIns="94568" bIns="47284">
            <a:spAutoFit/>
          </a:bodyPr>
          <a:lstStyle/>
          <a:p>
            <a:pPr algn="ctr" defTabSz="450578" fontAlgn="base">
              <a:spcBef>
                <a:spcPct val="0"/>
              </a:spcBef>
              <a:spcAft>
                <a:spcPct val="0"/>
              </a:spcAft>
            </a:pPr>
            <a:r>
              <a:rPr lang="en-NZ" sz="2176" b="1" dirty="0">
                <a:solidFill>
                  <a:srgbClr val="1F497D"/>
                </a:solidFill>
                <a:latin typeface="Arial" charset="0"/>
                <a:ea typeface="ＭＳ Ｐゴシック" pitchFamily="-28" charset="-128"/>
              </a:rPr>
              <a:t>Conclusions</a:t>
            </a:r>
          </a:p>
          <a:p>
            <a:pPr algn="ctr" defTabSz="450578" fontAlgn="base">
              <a:spcBef>
                <a:spcPct val="0"/>
              </a:spcBef>
              <a:spcAft>
                <a:spcPct val="0"/>
              </a:spcAft>
            </a:pPr>
            <a:r>
              <a:rPr lang="en-NZ" sz="2176" dirty="0">
                <a:solidFill>
                  <a:srgbClr val="1F497D"/>
                </a:solidFill>
                <a:latin typeface="Arial" charset="0"/>
                <a:ea typeface="ＭＳ Ｐゴシック" pitchFamily="-28" charset="-128"/>
              </a:rPr>
              <a:t>(Recommendations)</a:t>
            </a:r>
            <a:endParaRPr lang="en-GB" sz="2086" b="1" dirty="0">
              <a:solidFill>
                <a:srgbClr val="1F497D"/>
              </a:solidFill>
              <a:latin typeface="Arial" charset="0"/>
              <a:ea typeface="ＭＳ Ｐゴシック" pitchFamily="-28" charset="-128"/>
            </a:endParaRPr>
          </a:p>
        </p:txBody>
      </p:sp>
      <p:sp>
        <p:nvSpPr>
          <p:cNvPr id="133135" name="Text Box 15"/>
          <p:cNvSpPr txBox="1">
            <a:spLocks noChangeArrowheads="1"/>
          </p:cNvSpPr>
          <p:nvPr/>
        </p:nvSpPr>
        <p:spPr bwMode="auto">
          <a:xfrm>
            <a:off x="7535102" y="2734154"/>
            <a:ext cx="2962085" cy="830436"/>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2086" b="1" dirty="0">
                <a:solidFill>
                  <a:srgbClr val="1F497D"/>
                </a:solidFill>
                <a:latin typeface="Arial" charset="0"/>
                <a:ea typeface="ＭＳ Ｐゴシック" pitchFamily="-28" charset="-128"/>
              </a:rPr>
              <a:t>Critical overview of research on the topic</a:t>
            </a:r>
            <a:endParaRPr lang="en-GB" sz="2086" b="1" dirty="0">
              <a:solidFill>
                <a:srgbClr val="1F497D"/>
              </a:solidFill>
              <a:latin typeface="Arial" charset="0"/>
              <a:ea typeface="ＭＳ Ｐゴシック" pitchFamily="-28" charset="-128"/>
            </a:endParaRPr>
          </a:p>
        </p:txBody>
      </p:sp>
      <p:sp>
        <p:nvSpPr>
          <p:cNvPr id="133136" name="Text Box 16"/>
          <p:cNvSpPr txBox="1">
            <a:spLocks noChangeArrowheads="1"/>
          </p:cNvSpPr>
          <p:nvPr/>
        </p:nvSpPr>
        <p:spPr bwMode="auto">
          <a:xfrm>
            <a:off x="7011401" y="4316423"/>
            <a:ext cx="3548825" cy="1215606"/>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2086" b="1" dirty="0">
                <a:solidFill>
                  <a:srgbClr val="1F497D"/>
                </a:solidFill>
                <a:latin typeface="Arial" charset="0"/>
                <a:ea typeface="ＭＳ Ｐゴシック" pitchFamily="-28" charset="-128"/>
              </a:rPr>
              <a:t>Provides reader with informed and supported conclusions on the topic</a:t>
            </a:r>
            <a:endParaRPr lang="en-GB" sz="2086" b="1" dirty="0">
              <a:solidFill>
                <a:srgbClr val="1F497D"/>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34"/>
                                        </p:tgtEl>
                                        <p:attrNameLst>
                                          <p:attrName>style.visibility</p:attrName>
                                        </p:attrNameLst>
                                      </p:cBhvr>
                                      <p:to>
                                        <p:strVal val="visible"/>
                                      </p:to>
                                    </p:set>
                                    <p:animEffect transition="in" filter="dissolve">
                                      <p:cBhvr>
                                        <p:cTn id="7" dur="500"/>
                                        <p:tgtEl>
                                          <p:spTgt spid="133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35"/>
                                        </p:tgtEl>
                                        <p:attrNameLst>
                                          <p:attrName>style.visibility</p:attrName>
                                        </p:attrNameLst>
                                      </p:cBhvr>
                                      <p:to>
                                        <p:strVal val="visible"/>
                                      </p:to>
                                    </p:set>
                                    <p:animEffect transition="in" filter="fade">
                                      <p:cBhvr>
                                        <p:cTn id="12" dur="1000"/>
                                        <p:tgtEl>
                                          <p:spTgt spid="133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36"/>
                                        </p:tgtEl>
                                        <p:attrNameLst>
                                          <p:attrName>style.visibility</p:attrName>
                                        </p:attrNameLst>
                                      </p:cBhvr>
                                      <p:to>
                                        <p:strVal val="visible"/>
                                      </p:to>
                                    </p:set>
                                    <p:animEffect transition="in" filter="fade">
                                      <p:cBhvr>
                                        <p:cTn id="17" dur="1000"/>
                                        <p:tgtEl>
                                          <p:spTgt spid="133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p:bldP spid="133135" grpId="0" animBg="1"/>
      <p:bldP spid="13313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76903" y="322789"/>
            <a:ext cx="9083323" cy="497461"/>
          </a:xfrm>
          <a:prstGeom prst="rect">
            <a:avLst/>
          </a:prstGeom>
          <a:solidFill>
            <a:srgbClr val="FFC000"/>
          </a:solidFill>
          <a:ln w="9525">
            <a:noFill/>
            <a:miter lim="800000"/>
            <a:headEnd/>
            <a:tailEnd/>
          </a:ln>
        </p:spPr>
        <p:txBody>
          <a:bodyPr lIns="94568" tIns="47284" rIns="94568" bIns="47284">
            <a:spAutoFit/>
          </a:bodyPr>
          <a:lstStyle/>
          <a:p>
            <a:pPr defTabSz="450578" fontAlgn="base">
              <a:lnSpc>
                <a:spcPct val="90000"/>
              </a:lnSpc>
              <a:spcBef>
                <a:spcPct val="0"/>
              </a:spcBef>
              <a:spcAft>
                <a:spcPct val="0"/>
              </a:spcAft>
              <a:buFont typeface="Wingdings" pitchFamily="2" charset="2"/>
              <a:buChar char="q"/>
            </a:pPr>
            <a:r>
              <a:rPr lang="en-NZ" sz="2902" b="1" dirty="0">
                <a:solidFill>
                  <a:srgbClr val="003164"/>
                </a:solidFill>
                <a:latin typeface="Calibri"/>
                <a:ea typeface="ＭＳ Ｐゴシック" pitchFamily="-28" charset="-128"/>
              </a:rPr>
              <a:t>  Review leading to new/adapted theoretical model </a:t>
            </a:r>
            <a:endParaRPr lang="en-GB" sz="2902" b="1" dirty="0">
              <a:solidFill>
                <a:srgbClr val="003164"/>
              </a:solidFill>
              <a:latin typeface="Calibri"/>
              <a:ea typeface="ＭＳ Ｐゴシック" pitchFamily="-28" charset="-128"/>
            </a:endParaRPr>
          </a:p>
        </p:txBody>
      </p:sp>
      <p:sp>
        <p:nvSpPr>
          <p:cNvPr id="5123" name="AutoShape 3"/>
          <p:cNvSpPr>
            <a:spLocks noChangeArrowheads="1"/>
          </p:cNvSpPr>
          <p:nvPr/>
        </p:nvSpPr>
        <p:spPr bwMode="auto">
          <a:xfrm>
            <a:off x="1821891" y="1484314"/>
            <a:ext cx="6182314" cy="4249737"/>
          </a:xfrm>
          <a:custGeom>
            <a:avLst/>
            <a:gdLst>
              <a:gd name="T0" fmla="*/ 5103416 w 21600"/>
              <a:gd name="T1" fmla="*/ 2124869 h 21600"/>
              <a:gd name="T2" fmla="*/ 2916238 w 21600"/>
              <a:gd name="T3" fmla="*/ 4249737 h 21600"/>
              <a:gd name="T4" fmla="*/ 729059 w 21600"/>
              <a:gd name="T5" fmla="*/ 2124869 h 21600"/>
              <a:gd name="T6" fmla="*/ 29162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4" name="Text Box 4"/>
          <p:cNvSpPr txBox="1">
            <a:spLocks noChangeArrowheads="1"/>
          </p:cNvSpPr>
          <p:nvPr/>
        </p:nvSpPr>
        <p:spPr bwMode="auto">
          <a:xfrm>
            <a:off x="2355315" y="1484314"/>
            <a:ext cx="5191192" cy="472198"/>
          </a:xfrm>
          <a:prstGeom prst="rect">
            <a:avLst/>
          </a:prstGeom>
          <a:noFill/>
          <a:ln w="9525">
            <a:noFill/>
            <a:miter lim="800000"/>
            <a:headEnd/>
            <a:tailEnd/>
          </a:ln>
        </p:spPr>
        <p:txBody>
          <a:bodyPr lIns="94568" tIns="47284" rIns="94568" bIns="47284">
            <a:spAutoFit/>
          </a:bodyPr>
          <a:lstStyle/>
          <a:p>
            <a:pPr marL="354629" indent="-354629" algn="ctr" defTabSz="450578" fontAlgn="base">
              <a:spcBef>
                <a:spcPct val="50000"/>
              </a:spcBef>
              <a:spcAft>
                <a:spcPct val="0"/>
              </a:spcAft>
            </a:pPr>
            <a:r>
              <a:rPr lang="en-NZ" sz="2086" b="1" dirty="0">
                <a:solidFill>
                  <a:srgbClr val="1F497D"/>
                </a:solidFill>
                <a:latin typeface="Arial" charset="0"/>
                <a:ea typeface="ＭＳ Ｐゴシック" pitchFamily="-28" charset="-128"/>
              </a:rPr>
              <a:t>Previous research on the topic</a:t>
            </a:r>
            <a:r>
              <a:rPr lang="en-NZ" sz="2448" b="1" dirty="0">
                <a:solidFill>
                  <a:srgbClr val="1F497D"/>
                </a:solidFill>
                <a:latin typeface="Arial" charset="0"/>
                <a:ea typeface="ＭＳ Ｐゴシック" pitchFamily="-28" charset="-128"/>
              </a:rPr>
              <a:t> </a:t>
            </a:r>
            <a:endParaRPr lang="en-GB" sz="2448" b="1" dirty="0">
              <a:solidFill>
                <a:srgbClr val="1F497D"/>
              </a:solidFill>
              <a:latin typeface="Arial" charset="0"/>
              <a:ea typeface="ＭＳ Ｐゴシック" pitchFamily="-28" charset="-128"/>
            </a:endParaRPr>
          </a:p>
        </p:txBody>
      </p:sp>
      <p:sp>
        <p:nvSpPr>
          <p:cNvPr id="133125" name="Text Box 5"/>
          <p:cNvSpPr txBox="1">
            <a:spLocks noChangeArrowheads="1"/>
          </p:cNvSpPr>
          <p:nvPr/>
        </p:nvSpPr>
        <p:spPr bwMode="auto">
          <a:xfrm>
            <a:off x="2737291" y="1989138"/>
            <a:ext cx="1985609" cy="1127441"/>
          </a:xfrm>
          <a:prstGeom prst="rect">
            <a:avLst/>
          </a:prstGeom>
          <a:noFill/>
          <a:ln w="9525">
            <a:noFill/>
            <a:miter lim="800000"/>
            <a:headEnd/>
            <a:tailEnd/>
          </a:ln>
        </p:spPr>
        <p:txBody>
          <a:bodyPr lIns="94568" tIns="47284" rIns="94568" bIns="47284">
            <a:spAutoFit/>
          </a:bodyPr>
          <a:lstStyle/>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Theories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Studies</a:t>
            </a:r>
          </a:p>
          <a:p>
            <a:pPr defTabSz="450578" fontAlgn="base">
              <a:lnSpc>
                <a:spcPct val="110000"/>
              </a:lnSpc>
              <a:spcBef>
                <a:spcPct val="0"/>
              </a:spcBef>
              <a:spcAft>
                <a:spcPct val="0"/>
              </a:spcAft>
              <a:buFontTx/>
              <a:buChar char="•"/>
            </a:pPr>
            <a:r>
              <a:rPr lang="en-NZ" sz="2086" dirty="0">
                <a:solidFill>
                  <a:srgbClr val="1F497D"/>
                </a:solidFill>
                <a:latin typeface="Arial" charset="0"/>
                <a:ea typeface="ＭＳ Ｐゴシック" pitchFamily="-28" charset="-128"/>
              </a:rPr>
              <a:t>  Reviews</a:t>
            </a:r>
            <a:endParaRPr lang="en-GB" sz="2086" dirty="0">
              <a:solidFill>
                <a:srgbClr val="1F497D"/>
              </a:solidFill>
              <a:latin typeface="Arial" charset="0"/>
              <a:ea typeface="ＭＳ Ｐゴシック" pitchFamily="-28" charset="-128"/>
            </a:endParaRPr>
          </a:p>
        </p:txBody>
      </p:sp>
      <p:sp>
        <p:nvSpPr>
          <p:cNvPr id="133126" name="AutoShape 6"/>
          <p:cNvSpPr>
            <a:spLocks/>
          </p:cNvSpPr>
          <p:nvPr/>
        </p:nvSpPr>
        <p:spPr bwMode="auto">
          <a:xfrm>
            <a:off x="4303063" y="2133601"/>
            <a:ext cx="230533" cy="865188"/>
          </a:xfrm>
          <a:prstGeom prst="rightBrace">
            <a:avLst>
              <a:gd name="adj1" fmla="val 33151"/>
              <a:gd name="adj2" fmla="val 50000"/>
            </a:avLst>
          </a:prstGeom>
          <a:noFill/>
          <a:ln w="28575">
            <a:solidFill>
              <a:srgbClr val="002060"/>
            </a:solidFill>
            <a:round/>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27" name="Text Box 7"/>
          <p:cNvSpPr txBox="1">
            <a:spLocks noChangeArrowheads="1"/>
          </p:cNvSpPr>
          <p:nvPr/>
        </p:nvSpPr>
        <p:spPr bwMode="auto">
          <a:xfrm>
            <a:off x="4569775" y="1916115"/>
            <a:ext cx="3205581" cy="1215606"/>
          </a:xfrm>
          <a:prstGeom prst="rect">
            <a:avLst/>
          </a:prstGeom>
          <a:noFill/>
          <a:ln w="9525">
            <a:noFill/>
            <a:miter lim="800000"/>
            <a:headEnd/>
            <a:tailEnd/>
          </a:ln>
        </p:spPr>
        <p:txBody>
          <a:bodyPr lIns="94568" tIns="47284" rIns="94568" bIns="47284">
            <a:spAutoFit/>
          </a:bodyPr>
          <a:lstStyle/>
          <a:p>
            <a:pPr defTabSz="450578" fontAlgn="base">
              <a:lnSpc>
                <a:spcPct val="120000"/>
              </a:lnSpc>
              <a:spcBef>
                <a:spcPct val="50000"/>
              </a:spcBef>
              <a:spcAft>
                <a:spcPct val="0"/>
              </a:spcAft>
            </a:pPr>
            <a:r>
              <a:rPr lang="en-NZ" sz="2086" i="1" dirty="0">
                <a:solidFill>
                  <a:srgbClr val="1F497D"/>
                </a:solidFill>
                <a:latin typeface="Arial" charset="0"/>
                <a:ea typeface="ＭＳ Ｐゴシック" pitchFamily="-28" charset="-128"/>
              </a:rPr>
              <a:t>What was studied?</a:t>
            </a:r>
          </a:p>
          <a:p>
            <a:pPr defTabSz="450578" fontAlgn="base">
              <a:lnSpc>
                <a:spcPct val="120000"/>
              </a:lnSpc>
              <a:spcBef>
                <a:spcPct val="0"/>
              </a:spcBef>
              <a:spcAft>
                <a:spcPct val="0"/>
              </a:spcAft>
            </a:pPr>
            <a:r>
              <a:rPr lang="en-NZ" sz="2086" i="1" dirty="0">
                <a:solidFill>
                  <a:srgbClr val="1F497D"/>
                </a:solidFill>
                <a:latin typeface="Arial" charset="0"/>
                <a:ea typeface="ＭＳ Ｐゴシック" pitchFamily="-28" charset="-128"/>
              </a:rPr>
              <a:t>How was it studied?</a:t>
            </a:r>
          </a:p>
          <a:p>
            <a:pPr defTabSz="450578" fontAlgn="base">
              <a:lnSpc>
                <a:spcPct val="120000"/>
              </a:lnSpc>
              <a:spcBef>
                <a:spcPct val="0"/>
              </a:spcBef>
              <a:spcAft>
                <a:spcPct val="0"/>
              </a:spcAft>
            </a:pPr>
            <a:r>
              <a:rPr lang="en-NZ" sz="2086" i="1" dirty="0">
                <a:solidFill>
                  <a:srgbClr val="1F497D"/>
                </a:solidFill>
                <a:latin typeface="Arial" charset="0"/>
                <a:ea typeface="ＭＳ Ｐゴシック" pitchFamily="-28" charset="-128"/>
              </a:rPr>
              <a:t>Findings?</a:t>
            </a:r>
            <a:endParaRPr lang="en-GB" sz="2086" i="1" dirty="0">
              <a:solidFill>
                <a:srgbClr val="1F497D"/>
              </a:solidFill>
              <a:latin typeface="Arial" charset="0"/>
              <a:ea typeface="ＭＳ Ｐゴシック" pitchFamily="-28" charset="-128"/>
            </a:endParaRPr>
          </a:p>
        </p:txBody>
      </p:sp>
      <p:sp>
        <p:nvSpPr>
          <p:cNvPr id="133128" name="Text Box 8"/>
          <p:cNvSpPr txBox="1">
            <a:spLocks noChangeArrowheads="1"/>
          </p:cNvSpPr>
          <p:nvPr/>
        </p:nvSpPr>
        <p:spPr bwMode="auto">
          <a:xfrm>
            <a:off x="3119270" y="3357564"/>
            <a:ext cx="3434431" cy="416477"/>
          </a:xfrm>
          <a:prstGeom prst="rect">
            <a:avLst/>
          </a:prstGeom>
          <a:noFill/>
          <a:ln w="9525">
            <a:noFill/>
            <a:miter lim="800000"/>
            <a:headEnd/>
            <a:tailEnd/>
          </a:ln>
        </p:spPr>
        <p:txBody>
          <a:bodyPr lIns="94568" tIns="47284" rIns="94568" bIns="47284">
            <a:spAutoFit/>
          </a:bodyPr>
          <a:lstStyle/>
          <a:p>
            <a:pPr algn="ctr" defTabSz="450578" fontAlgn="base">
              <a:spcBef>
                <a:spcPct val="50000"/>
              </a:spcBef>
              <a:spcAft>
                <a:spcPct val="0"/>
              </a:spcAft>
            </a:pPr>
            <a:r>
              <a:rPr lang="en-NZ" sz="2086" dirty="0">
                <a:solidFill>
                  <a:srgbClr val="003164"/>
                </a:solidFill>
                <a:latin typeface="Arial" charset="0"/>
                <a:ea typeface="ＭＳ Ｐゴシック" pitchFamily="-28" charset="-128"/>
              </a:rPr>
              <a:t> </a:t>
            </a:r>
            <a:r>
              <a:rPr lang="en-NZ" sz="2086" dirty="0">
                <a:solidFill>
                  <a:srgbClr val="1F497D"/>
                </a:solidFill>
                <a:latin typeface="Arial" charset="0"/>
                <a:ea typeface="ＭＳ Ｐゴシック" pitchFamily="-28" charset="-128"/>
              </a:rPr>
              <a:t>Comparison of findings </a:t>
            </a:r>
            <a:endParaRPr lang="en-GB" sz="2086" i="1" dirty="0">
              <a:solidFill>
                <a:srgbClr val="1F497D"/>
              </a:solidFill>
              <a:latin typeface="Arial" charset="0"/>
              <a:ea typeface="ＭＳ Ｐゴシック" pitchFamily="-28" charset="-128"/>
            </a:endParaRPr>
          </a:p>
        </p:txBody>
      </p:sp>
      <p:sp>
        <p:nvSpPr>
          <p:cNvPr id="133129" name="Text Box 9"/>
          <p:cNvSpPr txBox="1">
            <a:spLocks noChangeArrowheads="1"/>
          </p:cNvSpPr>
          <p:nvPr/>
        </p:nvSpPr>
        <p:spPr bwMode="auto">
          <a:xfrm>
            <a:off x="3423843" y="3716339"/>
            <a:ext cx="3052455" cy="737462"/>
          </a:xfrm>
          <a:prstGeom prst="rect">
            <a:avLst/>
          </a:prstGeom>
          <a:noFill/>
          <a:ln w="9525">
            <a:noFill/>
            <a:miter lim="800000"/>
            <a:headEnd/>
            <a:tailEnd/>
          </a:ln>
        </p:spPr>
        <p:txBody>
          <a:bodyPr lIns="94568" tIns="47284" rIns="94568" bIns="47284">
            <a:spAutoFit/>
          </a:bodyPr>
          <a:lstStyle/>
          <a:p>
            <a:pPr defTabSz="450578" fontAlgn="base">
              <a:spcBef>
                <a:spcPct val="50000"/>
              </a:spcBef>
              <a:spcAft>
                <a:spcPct val="0"/>
              </a:spcAft>
            </a:pPr>
            <a:r>
              <a:rPr lang="en-NZ" sz="2086" i="1" dirty="0">
                <a:solidFill>
                  <a:srgbClr val="1F497D"/>
                </a:solidFill>
                <a:latin typeface="Arial" charset="0"/>
                <a:ea typeface="ＭＳ Ｐゴシック" pitchFamily="-28" charset="-128"/>
              </a:rPr>
              <a:t>Areas of  agreement          Areas of disagreement</a:t>
            </a:r>
            <a:endParaRPr lang="en-GB" sz="2086" i="1" dirty="0">
              <a:solidFill>
                <a:srgbClr val="1F497D"/>
              </a:solidFill>
              <a:latin typeface="Arial" charset="0"/>
              <a:ea typeface="ＭＳ Ｐゴシック" pitchFamily="-28" charset="-128"/>
            </a:endParaRPr>
          </a:p>
        </p:txBody>
      </p:sp>
      <p:sp>
        <p:nvSpPr>
          <p:cNvPr id="133130" name="Text Box 10"/>
          <p:cNvSpPr txBox="1">
            <a:spLocks noChangeArrowheads="1"/>
          </p:cNvSpPr>
          <p:nvPr/>
        </p:nvSpPr>
        <p:spPr bwMode="auto">
          <a:xfrm>
            <a:off x="3020832" y="4588124"/>
            <a:ext cx="4076355" cy="402499"/>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US" sz="1995" dirty="0">
                <a:solidFill>
                  <a:srgbClr val="1F497D"/>
                </a:solidFill>
                <a:latin typeface="Arial" charset="0"/>
                <a:ea typeface="ＭＳ Ｐゴシック" pitchFamily="-28" charset="-128"/>
              </a:rPr>
              <a:t>Contribution of previous models </a:t>
            </a:r>
          </a:p>
        </p:txBody>
      </p:sp>
      <p:sp>
        <p:nvSpPr>
          <p:cNvPr id="133131" name="Text Box 11"/>
          <p:cNvSpPr txBox="1">
            <a:spLocks noChangeArrowheads="1"/>
          </p:cNvSpPr>
          <p:nvPr/>
        </p:nvSpPr>
        <p:spPr bwMode="auto">
          <a:xfrm>
            <a:off x="3119270" y="4941889"/>
            <a:ext cx="3857929" cy="402499"/>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US" sz="1995" dirty="0">
                <a:solidFill>
                  <a:srgbClr val="1F497D"/>
                </a:solidFill>
                <a:latin typeface="Arial" charset="0"/>
                <a:ea typeface="ＭＳ Ｐゴシック" pitchFamily="-28" charset="-128"/>
              </a:rPr>
              <a:t>Limitations of previous models</a:t>
            </a:r>
          </a:p>
        </p:txBody>
      </p:sp>
      <p:sp>
        <p:nvSpPr>
          <p:cNvPr id="133132" name="Text Box 12"/>
          <p:cNvSpPr txBox="1">
            <a:spLocks noChangeArrowheads="1"/>
          </p:cNvSpPr>
          <p:nvPr/>
        </p:nvSpPr>
        <p:spPr bwMode="auto">
          <a:xfrm>
            <a:off x="4039147" y="5300664"/>
            <a:ext cx="1758002" cy="402499"/>
          </a:xfrm>
          <a:prstGeom prst="rect">
            <a:avLst/>
          </a:prstGeom>
          <a:noFill/>
          <a:ln w="9525">
            <a:noFill/>
            <a:miter lim="800000"/>
            <a:headEnd/>
            <a:tailEnd/>
          </a:ln>
        </p:spPr>
        <p:txBody>
          <a:bodyPr wrap="square" lIns="94568" tIns="47284" rIns="94568" bIns="47284">
            <a:spAutoFit/>
          </a:bodyPr>
          <a:lstStyle/>
          <a:p>
            <a:pPr defTabSz="450578" fontAlgn="base">
              <a:spcBef>
                <a:spcPct val="50000"/>
              </a:spcBef>
              <a:spcAft>
                <a:spcPct val="0"/>
              </a:spcAft>
            </a:pPr>
            <a:r>
              <a:rPr lang="en-GB" sz="1995" dirty="0">
                <a:solidFill>
                  <a:srgbClr val="1F497D"/>
                </a:solidFill>
                <a:latin typeface="Arial" charset="0"/>
                <a:ea typeface="ＭＳ Ｐゴシック" pitchFamily="-28" charset="-128"/>
              </a:rPr>
              <a:t>Way forward</a:t>
            </a:r>
          </a:p>
        </p:txBody>
      </p:sp>
      <p:sp>
        <p:nvSpPr>
          <p:cNvPr id="5133" name="Rectangle 13"/>
          <p:cNvSpPr>
            <a:spLocks noChangeArrowheads="1"/>
          </p:cNvSpPr>
          <p:nvPr/>
        </p:nvSpPr>
        <p:spPr bwMode="auto">
          <a:xfrm>
            <a:off x="3272397" y="5805489"/>
            <a:ext cx="3281305" cy="719137"/>
          </a:xfrm>
          <a:prstGeom prst="rect">
            <a:avLst/>
          </a:prstGeom>
          <a:noFill/>
          <a:ln w="28575">
            <a:solidFill>
              <a:srgbClr val="003164"/>
            </a:solidFill>
            <a:miter lim="800000"/>
            <a:headEnd/>
            <a:tailEnd/>
          </a:ln>
        </p:spPr>
        <p:txBody>
          <a:bodyPr wrap="none" lIns="94568" tIns="47284" rIns="94568" bIns="47284" anchor="ctr"/>
          <a:lstStyle/>
          <a:p>
            <a:pPr defTabSz="450578" fontAlgn="base">
              <a:spcBef>
                <a:spcPct val="0"/>
              </a:spcBef>
              <a:spcAft>
                <a:spcPct val="0"/>
              </a:spcAft>
            </a:pPr>
            <a:endParaRPr lang="en-NZ" sz="1814">
              <a:solidFill>
                <a:prstClr val="black"/>
              </a:solidFill>
              <a:latin typeface="Arial" charset="0"/>
              <a:ea typeface="ＭＳ Ｐゴシック" pitchFamily="-28" charset="-128"/>
            </a:endParaRPr>
          </a:p>
        </p:txBody>
      </p:sp>
      <p:sp>
        <p:nvSpPr>
          <p:cNvPr id="133134" name="Text Box 14"/>
          <p:cNvSpPr txBox="1">
            <a:spLocks noChangeArrowheads="1"/>
          </p:cNvSpPr>
          <p:nvPr/>
        </p:nvSpPr>
        <p:spPr bwMode="auto">
          <a:xfrm>
            <a:off x="3272398" y="5805489"/>
            <a:ext cx="3281303" cy="709506"/>
          </a:xfrm>
          <a:prstGeom prst="rect">
            <a:avLst/>
          </a:prstGeom>
          <a:noFill/>
          <a:ln w="38100">
            <a:solidFill>
              <a:srgbClr val="003164"/>
            </a:solidFill>
            <a:miter lim="800000"/>
            <a:headEnd/>
            <a:tailEnd/>
          </a:ln>
        </p:spPr>
        <p:txBody>
          <a:bodyPr wrap="square" lIns="94568" tIns="47284" rIns="94568" bIns="47284">
            <a:spAutoFit/>
          </a:bodyPr>
          <a:lstStyle/>
          <a:p>
            <a:pPr algn="ctr" defTabSz="450578" fontAlgn="base">
              <a:spcBef>
                <a:spcPct val="50000"/>
              </a:spcBef>
              <a:spcAft>
                <a:spcPct val="0"/>
              </a:spcAft>
            </a:pPr>
            <a:r>
              <a:rPr lang="en-GB" sz="1995" b="1" dirty="0">
                <a:solidFill>
                  <a:srgbClr val="002060"/>
                </a:solidFill>
                <a:latin typeface="Arial" charset="0"/>
                <a:ea typeface="ＭＳ Ｐゴシック" pitchFamily="-28" charset="-128"/>
              </a:rPr>
              <a:t>New/adapted model or framework for new model</a:t>
            </a:r>
          </a:p>
        </p:txBody>
      </p:sp>
      <p:sp>
        <p:nvSpPr>
          <p:cNvPr id="133135" name="Text Box 15"/>
          <p:cNvSpPr txBox="1">
            <a:spLocks noChangeArrowheads="1"/>
          </p:cNvSpPr>
          <p:nvPr/>
        </p:nvSpPr>
        <p:spPr bwMode="auto">
          <a:xfrm>
            <a:off x="7546505" y="2459285"/>
            <a:ext cx="3242601" cy="1215606"/>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2086" b="1" dirty="0">
                <a:solidFill>
                  <a:srgbClr val="1F497D"/>
                </a:solidFill>
                <a:latin typeface="Arial" charset="0"/>
                <a:ea typeface="ＭＳ Ｐゴシック" pitchFamily="-28" charset="-128"/>
              </a:rPr>
              <a:t>Critical overview of theoretical models and new research on topic</a:t>
            </a:r>
            <a:endParaRPr lang="en-GB" sz="2086" b="1" dirty="0">
              <a:solidFill>
                <a:srgbClr val="1F497D"/>
              </a:solidFill>
              <a:latin typeface="Arial" charset="0"/>
              <a:ea typeface="ＭＳ Ｐゴシック" pitchFamily="-28" charset="-128"/>
            </a:endParaRPr>
          </a:p>
        </p:txBody>
      </p:sp>
      <p:sp>
        <p:nvSpPr>
          <p:cNvPr id="133136" name="Text Box 16"/>
          <p:cNvSpPr txBox="1">
            <a:spLocks noChangeArrowheads="1"/>
          </p:cNvSpPr>
          <p:nvPr/>
        </p:nvSpPr>
        <p:spPr bwMode="auto">
          <a:xfrm>
            <a:off x="7660898" y="4149726"/>
            <a:ext cx="2899328" cy="830436"/>
          </a:xfrm>
          <a:prstGeom prst="rect">
            <a:avLst/>
          </a:prstGeom>
          <a:solidFill>
            <a:srgbClr val="FFC000"/>
          </a:solidFill>
          <a:ln w="9525">
            <a:solidFill>
              <a:srgbClr val="F6F1E2"/>
            </a:solidFill>
            <a:prstDash val="sysDash"/>
            <a:miter lim="800000"/>
            <a:headEnd/>
            <a:tailEnd/>
          </a:ln>
        </p:spPr>
        <p:txBody>
          <a:bodyPr wrap="square" lIns="94568" tIns="47284" rIns="94568" bIns="47284">
            <a:spAutoFit/>
          </a:bodyPr>
          <a:lstStyle/>
          <a:p>
            <a:pPr algn="ctr" defTabSz="450578" fontAlgn="base">
              <a:lnSpc>
                <a:spcPct val="120000"/>
              </a:lnSpc>
              <a:spcBef>
                <a:spcPct val="50000"/>
              </a:spcBef>
              <a:spcAft>
                <a:spcPct val="0"/>
              </a:spcAft>
            </a:pPr>
            <a:r>
              <a:rPr lang="en-NZ" sz="2086" b="1" dirty="0">
                <a:solidFill>
                  <a:srgbClr val="1F497D"/>
                </a:solidFill>
                <a:latin typeface="Arial" charset="0"/>
                <a:ea typeface="ＭＳ Ｐゴシック" pitchFamily="-28" charset="-128"/>
              </a:rPr>
              <a:t>Situates and justifies new/adapted model</a:t>
            </a:r>
            <a:endParaRPr lang="en-GB" sz="2086" b="1" dirty="0">
              <a:solidFill>
                <a:srgbClr val="1F497D"/>
              </a:solidFill>
              <a:latin typeface="Arial" charset="0"/>
              <a:ea typeface="ＭＳ Ｐゴシック" pitchFamily="-28"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fade">
                                      <p:cBhvr>
                                        <p:cTn id="7" dur="1000"/>
                                        <p:tgtEl>
                                          <p:spTgt spid="133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31"/>
                                        </p:tgtEl>
                                        <p:attrNameLst>
                                          <p:attrName>style.visibility</p:attrName>
                                        </p:attrNameLst>
                                      </p:cBhvr>
                                      <p:to>
                                        <p:strVal val="visible"/>
                                      </p:to>
                                    </p:set>
                                    <p:animEffect transition="in" filter="fade">
                                      <p:cBhvr>
                                        <p:cTn id="12" dur="1000"/>
                                        <p:tgtEl>
                                          <p:spTgt spid="133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32"/>
                                        </p:tgtEl>
                                        <p:attrNameLst>
                                          <p:attrName>style.visibility</p:attrName>
                                        </p:attrNameLst>
                                      </p:cBhvr>
                                      <p:to>
                                        <p:strVal val="visible"/>
                                      </p:to>
                                    </p:set>
                                    <p:animEffect transition="in" filter="fade">
                                      <p:cBhvr>
                                        <p:cTn id="17" dur="1000"/>
                                        <p:tgtEl>
                                          <p:spTgt spid="1331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34"/>
                                        </p:tgtEl>
                                        <p:attrNameLst>
                                          <p:attrName>style.visibility</p:attrName>
                                        </p:attrNameLst>
                                      </p:cBhvr>
                                      <p:to>
                                        <p:strVal val="visible"/>
                                      </p:to>
                                    </p:set>
                                    <p:animEffect transition="in" filter="fade">
                                      <p:cBhvr>
                                        <p:cTn id="22" dur="1000"/>
                                        <p:tgtEl>
                                          <p:spTgt spid="1331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35"/>
                                        </p:tgtEl>
                                        <p:attrNameLst>
                                          <p:attrName>style.visibility</p:attrName>
                                        </p:attrNameLst>
                                      </p:cBhvr>
                                      <p:to>
                                        <p:strVal val="visible"/>
                                      </p:to>
                                    </p:set>
                                    <p:animEffect transition="in" filter="fade">
                                      <p:cBhvr>
                                        <p:cTn id="27" dur="1000"/>
                                        <p:tgtEl>
                                          <p:spTgt spid="1331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36"/>
                                        </p:tgtEl>
                                        <p:attrNameLst>
                                          <p:attrName>style.visibility</p:attrName>
                                        </p:attrNameLst>
                                      </p:cBhvr>
                                      <p:to>
                                        <p:strVal val="visible"/>
                                      </p:to>
                                    </p:set>
                                    <p:animEffect transition="in" filter="fade">
                                      <p:cBhvr>
                                        <p:cTn id="32" dur="1000"/>
                                        <p:tgtEl>
                                          <p:spTgt spid="133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P spid="133131" grpId="0"/>
      <p:bldP spid="133132" grpId="0"/>
      <p:bldP spid="133134" grpId="0" animBg="1"/>
      <p:bldP spid="133135" grpId="0" animBg="1"/>
      <p:bldP spid="1331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lcf76f155ced4ddcb4097134ff3c332f xmlns="7f35d26a-4140-43ec-9fda-33ed6b790edf">
      <Terms xmlns="http://schemas.microsoft.com/office/infopath/2007/PartnerControls"/>
    </lcf76f155ced4ddcb4097134ff3c332f>
    <TaxCatchAll xmlns="dc379fb1-e443-490d-83c3-5a162dd70eeb" xsi:nil="true"/>
  </documentManagement>
</p:properties>
</file>

<file path=customXml/itemProps1.xml><?xml version="1.0" encoding="utf-8"?>
<ds:datastoreItem xmlns:ds="http://schemas.openxmlformats.org/officeDocument/2006/customXml" ds:itemID="{A014369F-4121-48E9-8166-B4EFA1DFF111}"/>
</file>

<file path=customXml/itemProps2.xml><?xml version="1.0" encoding="utf-8"?>
<ds:datastoreItem xmlns:ds="http://schemas.openxmlformats.org/officeDocument/2006/customXml" ds:itemID="{F53B35FB-62CB-4ED7-8866-7C4A5AB6FC4F}"/>
</file>

<file path=customXml/itemProps3.xml><?xml version="1.0" encoding="utf-8"?>
<ds:datastoreItem xmlns:ds="http://schemas.openxmlformats.org/officeDocument/2006/customXml" ds:itemID="{D0670AD4-7F83-46CB-9DFA-F8B924F44B62}"/>
</file>

<file path=docProps/app.xml><?xml version="1.0" encoding="utf-8"?>
<Properties xmlns="http://schemas.openxmlformats.org/officeDocument/2006/extended-properties" xmlns:vt="http://schemas.openxmlformats.org/officeDocument/2006/docPropsVTypes">
  <TotalTime>7815</TotalTime>
  <Words>3729</Words>
  <Application>Microsoft Office PowerPoint</Application>
  <PresentationFormat>Widescreen</PresentationFormat>
  <Paragraphs>370</Paragraphs>
  <Slides>34</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Aharoni</vt:lpstr>
      <vt:lpstr>Arial</vt:lpstr>
      <vt:lpstr>Arial Nova</vt:lpstr>
      <vt:lpstr>Articulate Light</vt:lpstr>
      <vt:lpstr>C Univers 57 Condensed</vt:lpstr>
      <vt:lpstr>Calibri</vt:lpstr>
      <vt:lpstr>Calibri Light</vt:lpstr>
      <vt:lpstr>Times New Roman</vt:lpstr>
      <vt:lpstr>Verdana</vt:lpstr>
      <vt:lpstr>Wingdings</vt:lpstr>
      <vt:lpstr>Office Theme</vt:lpstr>
      <vt:lpstr>1_Office Theme</vt:lpstr>
      <vt:lpstr>Literature Reviews:  An Introduction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Existing knowledge on your topic:     What do you include?</vt:lpstr>
      <vt:lpstr>PowerPoint Presentation</vt:lpstr>
      <vt:lpstr>Origins and definitions of the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Katherine Lyons</cp:lastModifiedBy>
  <cp:revision>33</cp:revision>
  <dcterms:created xsi:type="dcterms:W3CDTF">2023-11-14T21:06:43Z</dcterms:created>
  <dcterms:modified xsi:type="dcterms:W3CDTF">2024-02-29T21:43:56Z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MediaServiceImageTags">
    <vt:lpwstr/>
  </property>
  <property fmtid="{D5CDD505-2E9C-101B-9397-08002B2CF9AE}" pid="14" name="ContentTypeId">
    <vt:lpwstr>0x0101008C07AA112A82F64F9B26E027F0CF1D98</vt:lpwstr>
  </property>
</Properties>
</file>